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64" r:id="rId2"/>
    <p:sldId id="269" r:id="rId3"/>
    <p:sldId id="263" r:id="rId4"/>
    <p:sldId id="262" r:id="rId5"/>
    <p:sldId id="265" r:id="rId6"/>
    <p:sldId id="266" r:id="rId7"/>
    <p:sldId id="270" r:id="rId8"/>
    <p:sldId id="276" r:id="rId9"/>
    <p:sldId id="271" r:id="rId10"/>
    <p:sldId id="278" r:id="rId11"/>
    <p:sldId id="277" r:id="rId12"/>
    <p:sldId id="272" r:id="rId13"/>
    <p:sldId id="274" r:id="rId14"/>
    <p:sldId id="275" r:id="rId15"/>
  </p:sldIdLst>
  <p:sldSz cx="12190413" cy="6858000"/>
  <p:notesSz cx="6797675" cy="9926638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2B4"/>
    <a:srgbClr val="008080"/>
    <a:srgbClr val="C50E81"/>
    <a:srgbClr val="8E0000"/>
    <a:srgbClr val="068A1C"/>
    <a:srgbClr val="004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7" autoAdjust="0"/>
    <p:restoredTop sz="90705" autoAdjust="0"/>
  </p:normalViewPr>
  <p:slideViewPr>
    <p:cSldViewPr>
      <p:cViewPr>
        <p:scale>
          <a:sx n="80" d="100"/>
          <a:sy n="80" d="100"/>
        </p:scale>
        <p:origin x="864" y="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7429A-D554-496A-887B-786BFAABB74C}" type="datetimeFigureOut">
              <a:rPr lang="de-DE" smtClean="0"/>
              <a:t>17.11.2024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0E135-62F2-4671-96B4-861DE6BA25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330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Foto ändern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812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474C8-D74B-FE62-C8A5-96D211743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0D1411-E51A-3686-86AC-0509DBB2B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3619449-C1AE-E83C-0E05-C0995C0E6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 für </a:t>
            </a:r>
            <a:r>
              <a:rPr lang="de-DE" dirty="0" err="1"/>
              <a:t>außreißer</a:t>
            </a:r>
            <a:endParaRPr lang="de-DE" dirty="0"/>
          </a:p>
          <a:p>
            <a:r>
              <a:rPr lang="de-DE" dirty="0"/>
              <a:t>Abgleich mit </a:t>
            </a:r>
            <a:r>
              <a:rPr lang="de-DE" dirty="0" err="1"/>
              <a:t>fehlern</a:t>
            </a:r>
            <a:r>
              <a:rPr lang="de-DE" dirty="0"/>
              <a:t> </a:t>
            </a:r>
            <a:r>
              <a:rPr lang="de-DE" dirty="0" err="1"/>
              <a:t>beon</a:t>
            </a:r>
            <a:r>
              <a:rPr lang="de-DE" dirty="0"/>
              <a:t> strahlen</a:t>
            </a:r>
          </a:p>
          <a:p>
            <a:r>
              <a:rPr lang="de-DE" dirty="0"/>
              <a:t> -&gt; </a:t>
            </a:r>
          </a:p>
          <a:p>
            <a:r>
              <a:rPr lang="de-DE" dirty="0"/>
              <a:t>Länger </a:t>
            </a:r>
            <a:r>
              <a:rPr lang="de-DE" dirty="0" err="1"/>
              <a:t>messzeit</a:t>
            </a:r>
            <a:endParaRPr lang="de-DE" dirty="0"/>
          </a:p>
          <a:p>
            <a:r>
              <a:rPr lang="de-DE" dirty="0"/>
              <a:t>Nächst </a:t>
            </a:r>
            <a:r>
              <a:rPr lang="de-DE" dirty="0" err="1"/>
              <a:t>folie</a:t>
            </a:r>
            <a:r>
              <a:rPr lang="de-DE" dirty="0"/>
              <a:t> aktive detektordicke</a:t>
            </a:r>
          </a:p>
          <a:p>
            <a:r>
              <a:rPr lang="de-DE" dirty="0"/>
              <a:t>Geradegleichungen und r^2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648C7B-5FE4-C71C-88BB-98E645428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56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88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532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82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85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</a:t>
            </a:r>
            <a:r>
              <a:rPr lang="de-DE" dirty="0" err="1"/>
              <a:t>foto</a:t>
            </a:r>
            <a:r>
              <a:rPr lang="de-DE" dirty="0"/>
              <a:t> ändern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776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Doppelt logarithmisch -&gt; </a:t>
            </a:r>
            <a:r>
              <a:rPr lang="de-DE" dirty="0" err="1"/>
              <a:t>folie</a:t>
            </a:r>
            <a:r>
              <a:rPr lang="de-DE" dirty="0"/>
              <a:t> </a:t>
            </a:r>
            <a:r>
              <a:rPr lang="de-DE" dirty="0" err="1"/>
              <a:t>dublizieren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34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D626D-E66B-FB78-B866-AB363EF9C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94F982E-D154-EFB8-BFB6-8B9ADD634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5E1923-F7C7-DEF1-87A8-CB82E565F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Doppelt logarithmisch -&gt; </a:t>
            </a:r>
            <a:r>
              <a:rPr lang="de-DE" dirty="0" err="1"/>
              <a:t>folie</a:t>
            </a:r>
            <a:r>
              <a:rPr lang="de-DE" dirty="0"/>
              <a:t> </a:t>
            </a:r>
            <a:r>
              <a:rPr lang="de-DE" dirty="0" err="1"/>
              <a:t>dublizieren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7A0589-45F2-680A-A92B-8683C90C2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54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 für </a:t>
            </a:r>
            <a:r>
              <a:rPr lang="de-DE" dirty="0" err="1"/>
              <a:t>außreißer</a:t>
            </a:r>
            <a:endParaRPr lang="de-DE" dirty="0"/>
          </a:p>
          <a:p>
            <a:r>
              <a:rPr lang="de-DE" dirty="0"/>
              <a:t>Abgleich mit </a:t>
            </a:r>
            <a:r>
              <a:rPr lang="de-DE" dirty="0" err="1"/>
              <a:t>fehlern</a:t>
            </a:r>
            <a:r>
              <a:rPr lang="de-DE" dirty="0"/>
              <a:t> </a:t>
            </a:r>
            <a:r>
              <a:rPr lang="de-DE" dirty="0" err="1"/>
              <a:t>beon</a:t>
            </a:r>
            <a:r>
              <a:rPr lang="de-DE" dirty="0"/>
              <a:t> strahlen</a:t>
            </a:r>
          </a:p>
          <a:p>
            <a:r>
              <a:rPr lang="de-DE" dirty="0"/>
              <a:t> -&gt; </a:t>
            </a:r>
          </a:p>
          <a:p>
            <a:r>
              <a:rPr lang="de-DE" dirty="0"/>
              <a:t>Länger </a:t>
            </a:r>
            <a:r>
              <a:rPr lang="de-DE" dirty="0" err="1"/>
              <a:t>messzeit</a:t>
            </a:r>
            <a:endParaRPr lang="de-DE" dirty="0"/>
          </a:p>
          <a:p>
            <a:r>
              <a:rPr lang="de-DE" dirty="0"/>
              <a:t>Nächst </a:t>
            </a:r>
            <a:r>
              <a:rPr lang="de-DE" dirty="0" err="1"/>
              <a:t>folie</a:t>
            </a:r>
            <a:r>
              <a:rPr lang="de-DE" dirty="0"/>
              <a:t> aktive detektordicke</a:t>
            </a:r>
          </a:p>
          <a:p>
            <a:r>
              <a:rPr lang="de-DE" dirty="0"/>
              <a:t>Geradegleichungen und r^2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14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677E-6AEA-88F2-5571-454D42A7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0C0E655-2A1E-DF52-73F2-59C9B960B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8A16BE-9CDD-7144-4338-A7F9573D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 für </a:t>
            </a:r>
            <a:r>
              <a:rPr lang="de-DE" dirty="0" err="1"/>
              <a:t>außreißer</a:t>
            </a:r>
            <a:endParaRPr lang="de-DE" dirty="0"/>
          </a:p>
          <a:p>
            <a:r>
              <a:rPr lang="de-DE" dirty="0"/>
              <a:t>Abgleich mit </a:t>
            </a:r>
            <a:r>
              <a:rPr lang="de-DE" dirty="0" err="1"/>
              <a:t>fehlern</a:t>
            </a:r>
            <a:r>
              <a:rPr lang="de-DE" dirty="0"/>
              <a:t> </a:t>
            </a:r>
            <a:r>
              <a:rPr lang="de-DE" dirty="0" err="1"/>
              <a:t>beon</a:t>
            </a:r>
            <a:r>
              <a:rPr lang="de-DE" dirty="0"/>
              <a:t> strahlen</a:t>
            </a:r>
          </a:p>
          <a:p>
            <a:r>
              <a:rPr lang="de-DE" dirty="0"/>
              <a:t> -&gt; </a:t>
            </a:r>
          </a:p>
          <a:p>
            <a:r>
              <a:rPr lang="de-DE" dirty="0"/>
              <a:t>Länger </a:t>
            </a:r>
            <a:r>
              <a:rPr lang="de-DE" dirty="0" err="1"/>
              <a:t>messzeit</a:t>
            </a:r>
            <a:endParaRPr lang="de-DE" dirty="0"/>
          </a:p>
          <a:p>
            <a:r>
              <a:rPr lang="de-DE" dirty="0"/>
              <a:t>Nächst </a:t>
            </a:r>
            <a:r>
              <a:rPr lang="de-DE" dirty="0" err="1"/>
              <a:t>folie</a:t>
            </a:r>
            <a:r>
              <a:rPr lang="de-DE" dirty="0"/>
              <a:t> aktive detektordicke</a:t>
            </a:r>
          </a:p>
          <a:p>
            <a:r>
              <a:rPr lang="de-DE" dirty="0"/>
              <a:t>Geradegleichungen und r^2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74BB2A-647B-48D9-0B73-4BCB272C2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E135-62F2-4671-96B4-861DE6BA254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36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>
            <a:normAutofit/>
          </a:bodyPr>
          <a:lstStyle>
            <a:lvl1pPr marL="0" indent="0" algn="ctr">
              <a:buNone/>
              <a:defRPr lang="de-DE"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AAD-C57C-4F85-8B4D-035088ACF5AF}" type="datetime1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09521" y="917848"/>
            <a:ext cx="10971372" cy="5669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521" y="1700808"/>
            <a:ext cx="10971372" cy="442535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243C-0261-4026-BEF0-4E574D42E911}" type="datetime1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09521" y="917848"/>
            <a:ext cx="10971372" cy="5669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8049" y="836712"/>
            <a:ext cx="2742843" cy="528945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522" y="836712"/>
            <a:ext cx="8025355" cy="5289454"/>
          </a:xfrm>
        </p:spPr>
        <p:txBody>
          <a:bodyPr vert="eaVert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B1CBB-6C6A-401D-B659-ABD1DB069A78}" type="datetime1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521" y="917848"/>
            <a:ext cx="10971372" cy="5669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521" y="1700808"/>
            <a:ext cx="10971372" cy="4425358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DA02D-62FA-4225-B32E-ED2EF8504C6D}" type="datetime1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2960" y="4406903"/>
            <a:ext cx="10361851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2960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C4F6-17F3-4882-B123-8C1E5FFA8048}" type="datetime1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522" y="1700808"/>
            <a:ext cx="5384099" cy="442535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6793" y="1700808"/>
            <a:ext cx="5384099" cy="442535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BDBB-81CC-426F-9DF7-6F2C9ACD216C}" type="datetime1">
              <a:rPr lang="de-DE" smtClean="0"/>
              <a:t>17.11.2024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09521" y="917848"/>
            <a:ext cx="10971372" cy="5669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521" y="1700808"/>
            <a:ext cx="5386216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521" y="2340570"/>
            <a:ext cx="5386216" cy="382473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2561" y="1700808"/>
            <a:ext cx="5388332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2561" y="2340570"/>
            <a:ext cx="5388332" cy="382473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364B-4D2A-4A8E-B16A-651D44688C0C}" type="datetime1">
              <a:rPr lang="de-DE" smtClean="0"/>
              <a:t>17.11.2024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609521" y="917848"/>
            <a:ext cx="10971372" cy="5669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60D9E-CF3E-45F6-87D8-D807E9EC9AE9}" type="datetime1">
              <a:rPr lang="de-DE" smtClean="0"/>
              <a:t>17.11.2024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09521" y="917848"/>
            <a:ext cx="10971372" cy="566936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1D1D-8E9F-4B1F-8E4D-59A44D650A4C}" type="datetime1">
              <a:rPr lang="de-DE" smtClean="0"/>
              <a:t>17.11.2024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521" y="888252"/>
            <a:ext cx="4010562" cy="1162050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113" y="888255"/>
            <a:ext cx="6814779" cy="527704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521" y="2050305"/>
            <a:ext cx="4010562" cy="41149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76E1-5C2D-4AE9-A68E-FD6EB5081138}" type="datetime1">
              <a:rPr lang="de-DE" smtClean="0"/>
              <a:t>17.11.2024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24D-2028-4F07-8BFF-F4AAE378F88E}" type="datetime1">
              <a:rPr lang="de-DE" smtClean="0"/>
              <a:t>17.11.2024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-7221" y="-2"/>
            <a:ext cx="7182547" cy="548682"/>
            <a:chOff x="-7221" y="-2"/>
            <a:chExt cx="7182547" cy="461846"/>
          </a:xfrm>
        </p:grpSpPr>
        <p:sp>
          <p:nvSpPr>
            <p:cNvPr id="17" name="object 8"/>
            <p:cNvSpPr/>
            <p:nvPr userDrawn="1"/>
          </p:nvSpPr>
          <p:spPr>
            <a:xfrm>
              <a:off x="5534946" y="-2"/>
              <a:ext cx="1640380" cy="461819"/>
            </a:xfrm>
            <a:custGeom>
              <a:avLst/>
              <a:gdLst/>
              <a:ahLst/>
              <a:cxnLst/>
              <a:rect l="l" t="t" r="r" b="b"/>
              <a:pathLst>
                <a:path w="918209" h="1152525">
                  <a:moveTo>
                    <a:pt x="0" y="1151991"/>
                  </a:moveTo>
                  <a:lnTo>
                    <a:pt x="918006" y="1151991"/>
                  </a:lnTo>
                  <a:lnTo>
                    <a:pt x="918006" y="0"/>
                  </a:lnTo>
                  <a:lnTo>
                    <a:pt x="0" y="0"/>
                  </a:lnTo>
                  <a:lnTo>
                    <a:pt x="0" y="1151991"/>
                  </a:lnTo>
                  <a:close/>
                </a:path>
              </a:pathLst>
            </a:custGeom>
            <a:solidFill>
              <a:srgbClr val="00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/>
            <p:cNvSpPr/>
            <p:nvPr userDrawn="1"/>
          </p:nvSpPr>
          <p:spPr>
            <a:xfrm>
              <a:off x="4038179" y="-1"/>
              <a:ext cx="2218937" cy="461819"/>
            </a:xfrm>
            <a:custGeom>
              <a:avLst/>
              <a:gdLst/>
              <a:ahLst/>
              <a:cxnLst/>
              <a:rect l="l" t="t" r="r" b="b"/>
              <a:pathLst>
                <a:path w="1242059" h="1152525">
                  <a:moveTo>
                    <a:pt x="0" y="1151991"/>
                  </a:moveTo>
                  <a:lnTo>
                    <a:pt x="1241996" y="1151991"/>
                  </a:lnTo>
                  <a:lnTo>
                    <a:pt x="1241996" y="0"/>
                  </a:lnTo>
                  <a:lnTo>
                    <a:pt x="0" y="0"/>
                  </a:lnTo>
                  <a:lnTo>
                    <a:pt x="0" y="1151991"/>
                  </a:lnTo>
                  <a:close/>
                </a:path>
              </a:pathLst>
            </a:custGeom>
            <a:solidFill>
              <a:srgbClr val="DCE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2"/>
            <p:cNvSpPr/>
            <p:nvPr userDrawn="1"/>
          </p:nvSpPr>
          <p:spPr>
            <a:xfrm>
              <a:off x="281069" y="25"/>
              <a:ext cx="1672144" cy="461819"/>
            </a:xfrm>
            <a:custGeom>
              <a:avLst/>
              <a:gdLst/>
              <a:ahLst/>
              <a:cxnLst/>
              <a:rect l="l" t="t" r="r" b="b"/>
              <a:pathLst>
                <a:path w="935990" h="1152525">
                  <a:moveTo>
                    <a:pt x="0" y="1151991"/>
                  </a:moveTo>
                  <a:lnTo>
                    <a:pt x="936002" y="1151991"/>
                  </a:lnTo>
                  <a:lnTo>
                    <a:pt x="936002" y="0"/>
                  </a:lnTo>
                  <a:lnTo>
                    <a:pt x="0" y="0"/>
                  </a:lnTo>
                  <a:lnTo>
                    <a:pt x="0" y="1151991"/>
                  </a:lnTo>
                  <a:close/>
                </a:path>
              </a:pathLst>
            </a:custGeom>
            <a:solidFill>
              <a:srgbClr val="B5CA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3"/>
            <p:cNvSpPr/>
            <p:nvPr userDrawn="1"/>
          </p:nvSpPr>
          <p:spPr>
            <a:xfrm>
              <a:off x="-7221" y="25"/>
              <a:ext cx="288290" cy="461819"/>
            </a:xfrm>
            <a:custGeom>
              <a:avLst/>
              <a:gdLst/>
              <a:ahLst/>
              <a:cxnLst/>
              <a:rect l="l" t="t" r="r" b="b"/>
              <a:pathLst>
                <a:path w="288290" h="1152525">
                  <a:moveTo>
                    <a:pt x="0" y="1151991"/>
                  </a:moveTo>
                  <a:lnTo>
                    <a:pt x="287997" y="1151991"/>
                  </a:lnTo>
                  <a:lnTo>
                    <a:pt x="287997" y="0"/>
                  </a:lnTo>
                  <a:lnTo>
                    <a:pt x="0" y="0"/>
                  </a:lnTo>
                  <a:lnTo>
                    <a:pt x="0" y="1151991"/>
                  </a:lnTo>
                  <a:close/>
                </a:path>
              </a:pathLst>
            </a:custGeom>
            <a:solidFill>
              <a:srgbClr val="9AC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/>
            <p:cNvSpPr/>
            <p:nvPr userDrawn="1"/>
          </p:nvSpPr>
          <p:spPr>
            <a:xfrm>
              <a:off x="2094120" y="1"/>
              <a:ext cx="579692" cy="461819"/>
            </a:xfrm>
            <a:custGeom>
              <a:avLst/>
              <a:gdLst/>
              <a:ahLst/>
              <a:cxnLst/>
              <a:rect l="l" t="t" r="r" b="b"/>
              <a:pathLst>
                <a:path w="324485" h="1152525">
                  <a:moveTo>
                    <a:pt x="0" y="1152004"/>
                  </a:moveTo>
                  <a:lnTo>
                    <a:pt x="324002" y="1152004"/>
                  </a:lnTo>
                  <a:lnTo>
                    <a:pt x="324002" y="0"/>
                  </a:lnTo>
                  <a:lnTo>
                    <a:pt x="0" y="0"/>
                  </a:lnTo>
                  <a:lnTo>
                    <a:pt x="0" y="1152004"/>
                  </a:lnTo>
                  <a:close/>
                </a:path>
              </a:pathLst>
            </a:custGeom>
            <a:solidFill>
              <a:srgbClr val="659A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/>
            <p:cNvSpPr/>
            <p:nvPr userDrawn="1"/>
          </p:nvSpPr>
          <p:spPr>
            <a:xfrm>
              <a:off x="3341779" y="25"/>
              <a:ext cx="1673278" cy="461819"/>
            </a:xfrm>
            <a:custGeom>
              <a:avLst/>
              <a:gdLst/>
              <a:ahLst/>
              <a:cxnLst/>
              <a:rect l="l" t="t" r="r" b="b"/>
              <a:pathLst>
                <a:path w="936625" h="1152525">
                  <a:moveTo>
                    <a:pt x="0" y="1151991"/>
                  </a:moveTo>
                  <a:lnTo>
                    <a:pt x="936015" y="1151991"/>
                  </a:lnTo>
                  <a:lnTo>
                    <a:pt x="936015" y="0"/>
                  </a:lnTo>
                  <a:lnTo>
                    <a:pt x="0" y="0"/>
                  </a:lnTo>
                  <a:lnTo>
                    <a:pt x="0" y="1151991"/>
                  </a:lnTo>
                  <a:close/>
                </a:path>
              </a:pathLst>
            </a:custGeom>
            <a:solidFill>
              <a:srgbClr val="9FB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/>
            <p:cNvSpPr/>
            <p:nvPr userDrawn="1"/>
          </p:nvSpPr>
          <p:spPr>
            <a:xfrm>
              <a:off x="1682451" y="13"/>
              <a:ext cx="2251836" cy="461819"/>
            </a:xfrm>
            <a:custGeom>
              <a:avLst/>
              <a:gdLst/>
              <a:ahLst/>
              <a:cxnLst/>
              <a:rect l="l" t="t" r="r" b="b"/>
              <a:pathLst>
                <a:path w="1260475" h="1152525">
                  <a:moveTo>
                    <a:pt x="0" y="1152004"/>
                  </a:moveTo>
                  <a:lnTo>
                    <a:pt x="1260005" y="1152004"/>
                  </a:lnTo>
                  <a:lnTo>
                    <a:pt x="1260005" y="0"/>
                  </a:lnTo>
                  <a:lnTo>
                    <a:pt x="0" y="0"/>
                  </a:lnTo>
                  <a:lnTo>
                    <a:pt x="0" y="1152004"/>
                  </a:lnTo>
                  <a:close/>
                </a:path>
              </a:pathLst>
            </a:custGeom>
            <a:solidFill>
              <a:srgbClr val="9AC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/>
            <p:cNvSpPr/>
            <p:nvPr userDrawn="1"/>
          </p:nvSpPr>
          <p:spPr>
            <a:xfrm>
              <a:off x="1839856" y="25"/>
              <a:ext cx="257515" cy="461819"/>
            </a:xfrm>
            <a:custGeom>
              <a:avLst/>
              <a:gdLst/>
              <a:ahLst/>
              <a:cxnLst/>
              <a:rect l="l" t="t" r="r" b="b"/>
              <a:pathLst>
                <a:path w="144144" h="1152525">
                  <a:moveTo>
                    <a:pt x="0" y="1151991"/>
                  </a:moveTo>
                  <a:lnTo>
                    <a:pt x="143992" y="1151991"/>
                  </a:lnTo>
                  <a:lnTo>
                    <a:pt x="143992" y="0"/>
                  </a:lnTo>
                  <a:lnTo>
                    <a:pt x="0" y="0"/>
                  </a:lnTo>
                  <a:lnTo>
                    <a:pt x="0" y="1151991"/>
                  </a:lnTo>
                  <a:close/>
                </a:path>
              </a:pathLst>
            </a:custGeom>
            <a:solidFill>
              <a:srgbClr val="004E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/>
            <p:cNvSpPr/>
            <p:nvPr userDrawn="1"/>
          </p:nvSpPr>
          <p:spPr>
            <a:xfrm>
              <a:off x="3820916" y="0"/>
              <a:ext cx="257515" cy="461819"/>
            </a:xfrm>
            <a:custGeom>
              <a:avLst/>
              <a:gdLst/>
              <a:ahLst/>
              <a:cxnLst/>
              <a:rect l="l" t="t" r="r" b="b"/>
              <a:pathLst>
                <a:path w="144145" h="1152525">
                  <a:moveTo>
                    <a:pt x="0" y="1151991"/>
                  </a:moveTo>
                  <a:lnTo>
                    <a:pt x="143992" y="1151991"/>
                  </a:lnTo>
                  <a:lnTo>
                    <a:pt x="143992" y="0"/>
                  </a:lnTo>
                  <a:lnTo>
                    <a:pt x="0" y="0"/>
                  </a:lnTo>
                  <a:lnTo>
                    <a:pt x="0" y="1151991"/>
                  </a:lnTo>
                  <a:close/>
                </a:path>
              </a:pathLst>
            </a:custGeom>
            <a:solidFill>
              <a:srgbClr val="657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/>
            <p:cNvSpPr/>
            <p:nvPr userDrawn="1"/>
          </p:nvSpPr>
          <p:spPr>
            <a:xfrm>
              <a:off x="1898959" y="25"/>
              <a:ext cx="450367" cy="461819"/>
            </a:xfrm>
            <a:custGeom>
              <a:avLst/>
              <a:gdLst/>
              <a:ahLst/>
              <a:cxnLst/>
              <a:rect l="l" t="t" r="r" b="b"/>
              <a:pathLst>
                <a:path w="252094" h="1152525">
                  <a:moveTo>
                    <a:pt x="0" y="1151991"/>
                  </a:moveTo>
                  <a:lnTo>
                    <a:pt x="251993" y="1151991"/>
                  </a:lnTo>
                  <a:lnTo>
                    <a:pt x="251993" y="0"/>
                  </a:lnTo>
                  <a:lnTo>
                    <a:pt x="0" y="0"/>
                  </a:lnTo>
                  <a:lnTo>
                    <a:pt x="0" y="1151991"/>
                  </a:lnTo>
                  <a:close/>
                </a:path>
              </a:pathLst>
            </a:custGeom>
            <a:solidFill>
              <a:srgbClr val="657E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521" y="91784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521" y="2348880"/>
            <a:ext cx="10971372" cy="377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521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9C571-5B94-4C6C-B02E-1D6DCF6F98DA}" type="datetime1">
              <a:rPr lang="de-DE" smtClean="0"/>
              <a:t>17.11.2024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058" y="6356353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6463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>
            <a:off x="7175326" y="30"/>
            <a:ext cx="5015087" cy="54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20" y="137747"/>
            <a:ext cx="1800200" cy="35713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070" y="88644"/>
            <a:ext cx="2282784" cy="341542"/>
          </a:xfrm>
          <a:prstGeom prst="rect">
            <a:avLst/>
          </a:prstGeom>
        </p:spPr>
      </p:pic>
      <p:sp>
        <p:nvSpPr>
          <p:cNvPr id="28" name="Rechteck 27"/>
          <p:cNvSpPr/>
          <p:nvPr userDrawn="1"/>
        </p:nvSpPr>
        <p:spPr>
          <a:xfrm>
            <a:off x="-7221" y="548680"/>
            <a:ext cx="12197633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400" b="1" kern="1200" cap="small" baseline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de-DE" sz="1800" kern="1200" smtClean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Symbol" panose="05050102010706020507" pitchFamily="18" charset="2"/>
        <a:buChar char="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B50915D7-F3EB-4F1C-48A6-C231BCA9C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561" y="5276800"/>
            <a:ext cx="8533289" cy="1752600"/>
          </a:xfrm>
        </p:spPr>
        <p:txBody>
          <a:bodyPr/>
          <a:lstStyle/>
          <a:p>
            <a:r>
              <a:rPr lang="de-DE" dirty="0"/>
              <a:t>Luisa Parschat</a:t>
            </a:r>
          </a:p>
          <a:p>
            <a:r>
              <a:rPr lang="de-DE" dirty="0"/>
              <a:t>19.11.2024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38C837-2A71-CDC5-C6F6-B8B8AFFF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052736"/>
            <a:ext cx="10971372" cy="566936"/>
          </a:xfrm>
        </p:spPr>
        <p:txBody>
          <a:bodyPr/>
          <a:lstStyle/>
          <a:p>
            <a:r>
              <a:rPr lang="en-US" dirty="0"/>
              <a:t>First Results on individual Diodes at WPE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75E819-921C-0872-134D-DFB256EBD7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t="5021" r="4318" b="2195"/>
          <a:stretch/>
        </p:blipFill>
        <p:spPr>
          <a:xfrm>
            <a:off x="6612341" y="2031317"/>
            <a:ext cx="4968552" cy="279536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08FE87E-44BD-0ABD-665A-93D28CD53F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t="2017" r="32870" b="30075"/>
          <a:stretch/>
        </p:blipFill>
        <p:spPr>
          <a:xfrm>
            <a:off x="6468323" y="1736812"/>
            <a:ext cx="5112569" cy="34563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1CAED4-AFCF-2191-CD4F-D698754AA9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7"/>
          <a:stretch/>
        </p:blipFill>
        <p:spPr>
          <a:xfrm>
            <a:off x="600120" y="1736812"/>
            <a:ext cx="512197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995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606F1-D78B-D78E-EBBC-C88F28F5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1F13B46-6986-05CE-3276-30D9305F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9" t="1990" r="3398" b="2751"/>
          <a:stretch/>
        </p:blipFill>
        <p:spPr>
          <a:xfrm>
            <a:off x="5015086" y="1601834"/>
            <a:ext cx="6696744" cy="506294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9C851C-DC08-295F-447E-3D338222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902437-FAF6-7FE8-5769-68EA1C04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</a:t>
            </a:r>
            <a:r>
              <a:rPr lang="en-US" dirty="0"/>
              <a:t>Linearity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1A3C647B-BBF4-C4ED-04D2-4C70FBD89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23" y="1700808"/>
            <a:ext cx="4621588" cy="4425358"/>
          </a:xfrm>
        </p:spPr>
        <p:txBody>
          <a:bodyPr/>
          <a:lstStyle/>
          <a:p>
            <a:r>
              <a:rPr lang="en-US" dirty="0"/>
              <a:t>Fig. shows response of two 300µm diodes</a:t>
            </a:r>
          </a:p>
          <a:p>
            <a:r>
              <a:rPr lang="en-US" dirty="0"/>
              <a:t>Blue curve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Bias voltage of -4 V (Diode1)</a:t>
            </a:r>
          </a:p>
          <a:p>
            <a:r>
              <a:rPr lang="en-US" dirty="0"/>
              <a:t>Red curves: Bias voltage of -2 V</a:t>
            </a:r>
          </a:p>
          <a:p>
            <a:r>
              <a:rPr lang="en-US" dirty="0"/>
              <a:t>Determined R</a:t>
            </a:r>
            <a:r>
              <a:rPr lang="en-US" baseline="30000" dirty="0"/>
              <a:t>2 </a:t>
            </a:r>
            <a:r>
              <a:rPr lang="en-US" dirty="0"/>
              <a:t>shows that all diodes have good linearity.</a:t>
            </a:r>
          </a:p>
          <a:p>
            <a:endParaRPr lang="en-US" dirty="0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2D50B5EE-E660-60FD-F10A-341919D1A220}"/>
              </a:ext>
            </a:extLst>
          </p:cNvPr>
          <p:cNvGraphicFramePr>
            <a:graphicFrameLocks noGrp="1"/>
          </p:cNvGraphicFramePr>
          <p:nvPr/>
        </p:nvGraphicFramePr>
        <p:xfrm>
          <a:off x="567773" y="4680286"/>
          <a:ext cx="4536504" cy="144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62567441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01528559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1604823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de-DE" dirty="0"/>
                        <a:t>Diode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</a:t>
                      </a:r>
                      <a:r>
                        <a:rPr lang="de-DE" baseline="300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8095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CC1517B3_300_2_1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y = 0.36717x +0.0860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5680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CC1517B3_300_4_1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y = 0.65187x +0.0763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458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CC1517B3_300_2_2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y = 0.59185x +0.5412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0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7190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3DB4D92-DA7A-8707-E22E-ECA237016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2922E7-7FA3-F0BB-0EFA-8D13D23AD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993" t="6060" r="4173" b="3828"/>
          <a:stretch/>
        </p:blipFill>
        <p:spPr>
          <a:xfrm>
            <a:off x="5015086" y="1585242"/>
            <a:ext cx="6696744" cy="494976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F60FDB-CECC-800A-6EF3-55887AAB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99E446-0F46-1915-6C6C-6FB8C49E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</a:t>
            </a:r>
            <a:r>
              <a:rPr lang="en-US" dirty="0"/>
              <a:t>Linearity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4C06855E-95E2-51A1-154D-815C7EF0F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23" y="1700808"/>
            <a:ext cx="4621588" cy="4425358"/>
          </a:xfrm>
        </p:spPr>
        <p:txBody>
          <a:bodyPr/>
          <a:lstStyle/>
          <a:p>
            <a:r>
              <a:rPr lang="en-US" dirty="0"/>
              <a:t>Fig. shows response of two 300µm diodes</a:t>
            </a:r>
          </a:p>
          <a:p>
            <a:r>
              <a:rPr lang="en-US" dirty="0"/>
              <a:t>Blue curve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Bias voltage of -4 V (Diode1)</a:t>
            </a:r>
          </a:p>
          <a:p>
            <a:r>
              <a:rPr lang="en-US" dirty="0"/>
              <a:t>Red curves: Bias voltage of -2 V</a:t>
            </a:r>
          </a:p>
          <a:p>
            <a:r>
              <a:rPr lang="en-US" dirty="0"/>
              <a:t>Determined R</a:t>
            </a:r>
            <a:r>
              <a:rPr lang="en-US" baseline="30000" dirty="0"/>
              <a:t>2 </a:t>
            </a:r>
            <a:r>
              <a:rPr lang="en-US" dirty="0"/>
              <a:t>shows that all diodes have good linearity.</a:t>
            </a:r>
          </a:p>
          <a:p>
            <a:endParaRPr lang="en-US" dirty="0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71EF300-622B-DE41-75A1-DD5D4ADAB477}"/>
              </a:ext>
            </a:extLst>
          </p:cNvPr>
          <p:cNvGraphicFramePr>
            <a:graphicFrameLocks noGrp="1"/>
          </p:cNvGraphicFramePr>
          <p:nvPr/>
        </p:nvGraphicFramePr>
        <p:xfrm>
          <a:off x="567773" y="4680286"/>
          <a:ext cx="4536504" cy="144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62567441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01528559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1604823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de-DE" dirty="0"/>
                        <a:t>Diode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</a:t>
                      </a:r>
                      <a:r>
                        <a:rPr lang="de-DE" baseline="300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8095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CC1517B3_300_2_1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y = 0.36717x +0.0860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5680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CC1517B3_300_4_1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y = 0.65187x +0.0763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458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CC1517B3_300_2_2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y = 0.59185x +0.5412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0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4326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89F44-589E-5D57-32A4-D29273540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213BC64-9244-B52C-B275-C0FC15BCA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554" y="1700808"/>
            <a:ext cx="4693596" cy="4425358"/>
          </a:xfrm>
        </p:spPr>
        <p:txBody>
          <a:bodyPr/>
          <a:lstStyle/>
          <a:p>
            <a:r>
              <a:rPr lang="en-US" dirty="0"/>
              <a:t>Outliers occur when diode has not been irradiated for a certain period of time</a:t>
            </a:r>
          </a:p>
          <a:p>
            <a:r>
              <a:rPr lang="en-US" dirty="0"/>
              <a:t>Assumption: Observable for time intervals &gt;5min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9B8967-9456-96D7-EDD3-4D3034B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2A8328-37BF-626E-2ED5-497B30C6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reasons for Outliers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708DF9-7944-B0BC-CE1D-972F05F7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3" y="3176649"/>
            <a:ext cx="4566648" cy="354482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6DFFC70-EE81-27BB-C4EC-F368FCA6DBB8}"/>
              </a:ext>
            </a:extLst>
          </p:cNvPr>
          <p:cNvCxnSpPr>
            <a:cxnSpLocks/>
          </p:cNvCxnSpPr>
          <p:nvPr/>
        </p:nvCxnSpPr>
        <p:spPr>
          <a:xfrm>
            <a:off x="2327281" y="2996952"/>
            <a:ext cx="462040" cy="1146094"/>
          </a:xfrm>
          <a:prstGeom prst="straightConnector1">
            <a:avLst/>
          </a:prstGeom>
          <a:ln w="38100">
            <a:solidFill>
              <a:srgbClr val="C50E8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51C6928-0AF9-835D-0B62-DA9C04C2DA9D}"/>
              </a:ext>
            </a:extLst>
          </p:cNvPr>
          <p:cNvCxnSpPr>
            <a:cxnSpLocks/>
          </p:cNvCxnSpPr>
          <p:nvPr/>
        </p:nvCxnSpPr>
        <p:spPr>
          <a:xfrm>
            <a:off x="2206774" y="3194813"/>
            <a:ext cx="535680" cy="1241827"/>
          </a:xfrm>
          <a:prstGeom prst="straightConnector1">
            <a:avLst/>
          </a:prstGeom>
          <a:ln w="38100">
            <a:solidFill>
              <a:srgbClr val="00808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BAAE3C98-8D64-A4A5-508C-886460A91CEB}"/>
              </a:ext>
            </a:extLst>
          </p:cNvPr>
          <p:cNvSpPr txBox="1">
            <a:spLocks/>
          </p:cNvSpPr>
          <p:nvPr/>
        </p:nvSpPr>
        <p:spPr>
          <a:xfrm>
            <a:off x="6239222" y="1689964"/>
            <a:ext cx="3280745" cy="44253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Symbol" panose="05050102010706020507" pitchFamily="18" charset="2"/>
              <a:buChar char="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Paused Beam </a:t>
            </a:r>
            <a:r>
              <a:rPr lang="en-US" dirty="0">
                <a:sym typeface="Symbol" panose="05050102010706020507" pitchFamily="18" charset="2"/>
              </a:rPr>
              <a:t> Time of measurement was 7s longer</a:t>
            </a:r>
          </a:p>
          <a:p>
            <a:r>
              <a:rPr lang="en-US" dirty="0">
                <a:sym typeface="Symbol" panose="05050102010706020507" pitchFamily="18" charset="2"/>
              </a:rPr>
              <a:t>Leads to a higher value</a:t>
            </a:r>
          </a:p>
          <a:p>
            <a:r>
              <a:rPr lang="en-US" dirty="0">
                <a:sym typeface="Symbol" panose="05050102010706020507" pitchFamily="18" charset="2"/>
              </a:rPr>
              <a:t>Explanation ??? 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      time dependent variable 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         sensitivity, 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         leakage current? </a:t>
            </a: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Negative charges measured in low-dose areas</a:t>
            </a:r>
          </a:p>
          <a:p>
            <a:r>
              <a:rPr lang="en-US" dirty="0">
                <a:sym typeface="Symbol" panose="05050102010706020507" pitchFamily="18" charset="2"/>
              </a:rPr>
              <a:t>Explanation ??? 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       Leakage current,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          polarization or noise?</a:t>
            </a:r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C116739-47F9-34D5-FA97-41FEEC85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173" t="1991" r="7352" b="8000"/>
          <a:stretch/>
        </p:blipFill>
        <p:spPr>
          <a:xfrm>
            <a:off x="9747815" y="1700808"/>
            <a:ext cx="1906023" cy="4295505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5967425-4D81-4A87-78E9-E5F679024EC2}"/>
              </a:ext>
            </a:extLst>
          </p:cNvPr>
          <p:cNvCxnSpPr>
            <a:cxnSpLocks/>
          </p:cNvCxnSpPr>
          <p:nvPr/>
        </p:nvCxnSpPr>
        <p:spPr>
          <a:xfrm>
            <a:off x="9479582" y="2348880"/>
            <a:ext cx="1713694" cy="431105"/>
          </a:xfrm>
          <a:prstGeom prst="straightConnector1">
            <a:avLst/>
          </a:prstGeom>
          <a:ln w="38100">
            <a:solidFill>
              <a:srgbClr val="4682B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3C9FAAA-3247-3C85-3351-379C080519B7}"/>
              </a:ext>
            </a:extLst>
          </p:cNvPr>
          <p:cNvCxnSpPr>
            <a:cxnSpLocks/>
          </p:cNvCxnSpPr>
          <p:nvPr/>
        </p:nvCxnSpPr>
        <p:spPr>
          <a:xfrm flipH="1">
            <a:off x="2615127" y="5373216"/>
            <a:ext cx="3408071" cy="0"/>
          </a:xfrm>
          <a:prstGeom prst="straightConnector1">
            <a:avLst/>
          </a:prstGeom>
          <a:ln w="38100">
            <a:solidFill>
              <a:srgbClr val="4682B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9980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CFD90-0B7C-BEF2-D3E1-BE708C94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Estimate of the Active Detector Thickness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C3E3F8-28D3-83A4-D15B-A4113789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700808"/>
            <a:ext cx="4549581" cy="4425358"/>
          </a:xfrm>
        </p:spPr>
        <p:txBody>
          <a:bodyPr/>
          <a:lstStyle/>
          <a:p>
            <a:r>
              <a:rPr lang="en-US" dirty="0"/>
              <a:t>Purpose: Estimate the active thickness of the detectors from</a:t>
            </a:r>
          </a:p>
          <a:p>
            <a:pPr lvl="1"/>
            <a:r>
              <a:rPr lang="en-US" dirty="0"/>
              <a:t>Measured charge</a:t>
            </a:r>
          </a:p>
          <a:p>
            <a:pPr lvl="1"/>
            <a:r>
              <a:rPr lang="en-US" dirty="0"/>
              <a:t>Total number of protons</a:t>
            </a:r>
          </a:p>
          <a:p>
            <a:pPr lvl="1"/>
            <a:r>
              <a:rPr lang="en-US" dirty="0"/>
              <a:t>Number of generated electron-hole pairs per proton</a:t>
            </a:r>
          </a:p>
          <a:p>
            <a:pPr lvl="1"/>
            <a:r>
              <a:rPr lang="en-US" dirty="0"/>
              <a:t>Stopping power of </a:t>
            </a:r>
            <a:r>
              <a:rPr lang="en-US" dirty="0" err="1"/>
              <a:t>GaN</a:t>
            </a:r>
            <a:r>
              <a:rPr lang="en-US" dirty="0"/>
              <a:t> (SRIM)</a:t>
            </a:r>
          </a:p>
          <a:p>
            <a:r>
              <a:rPr lang="en-US" dirty="0">
                <a:solidFill>
                  <a:schemeClr val="accent2"/>
                </a:solidFill>
              </a:rPr>
              <a:t>Red numbers </a:t>
            </a:r>
            <a:r>
              <a:rPr lang="en-US" dirty="0"/>
              <a:t>include negative charges and are therefore not reliable.</a:t>
            </a:r>
          </a:p>
          <a:p>
            <a:r>
              <a:rPr lang="en-US" dirty="0"/>
              <a:t>CC1517B3_300_2_2 is the defective diode, which is also reflected in the estimate of the active detector thickness .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E3684F-8414-EA0D-345C-26B213CD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10C68B3-9FFE-4525-7C29-2060BADBD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2094"/>
              </p:ext>
            </p:extLst>
          </p:nvPr>
        </p:nvGraphicFramePr>
        <p:xfrm>
          <a:off x="5303119" y="2065060"/>
          <a:ext cx="6633369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1804337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84655789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793796800"/>
                    </a:ext>
                  </a:extLst>
                </a:gridCol>
                <a:gridCol w="1520801">
                  <a:extLst>
                    <a:ext uri="{9D8B030D-6E8A-4147-A177-3AD203B41FA5}">
                      <a16:colId xmlns:a16="http://schemas.microsoft.com/office/drawing/2014/main" val="2788646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full</a:t>
                      </a:r>
                      <a:r>
                        <a:rPr lang="de-DE" sz="1600" dirty="0"/>
                        <a:t> dose </a:t>
                      </a:r>
                      <a:r>
                        <a:rPr lang="de-DE" sz="1600" dirty="0" err="1"/>
                        <a:t>range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0.177 </a:t>
                      </a:r>
                      <a:r>
                        <a:rPr lang="de-DE" sz="1600" dirty="0" err="1"/>
                        <a:t>to</a:t>
                      </a:r>
                      <a:r>
                        <a:rPr lang="de-DE" sz="1600" dirty="0"/>
                        <a:t> 21.2 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1.77 </a:t>
                      </a:r>
                      <a:r>
                        <a:rPr lang="de-DE" sz="1600" dirty="0" err="1"/>
                        <a:t>to</a:t>
                      </a:r>
                      <a:r>
                        <a:rPr lang="de-DE" sz="1600" dirty="0"/>
                        <a:t> 21.2 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44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CC1517B3_800_2_1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8.75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3.32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2.18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53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CC1517B3_800_2_2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10.8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4.02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2.70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9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CC1517B3_800_4_1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2"/>
                          </a:solidFill>
                        </a:rPr>
                        <a:t>-4.61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2"/>
                          </a:solidFill>
                        </a:rPr>
                        <a:t>2.59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3.05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003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CC1517B3_800_4_2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22.2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4.31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4.45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372505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E8314A1-C720-DB07-B61C-3CCB45377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56299"/>
              </p:ext>
            </p:extLst>
          </p:nvPr>
        </p:nvGraphicFramePr>
        <p:xfrm>
          <a:off x="5303118" y="4465920"/>
          <a:ext cx="6633369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1804337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84655789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793796800"/>
                    </a:ext>
                  </a:extLst>
                </a:gridCol>
                <a:gridCol w="1520801">
                  <a:extLst>
                    <a:ext uri="{9D8B030D-6E8A-4147-A177-3AD203B41FA5}">
                      <a16:colId xmlns:a16="http://schemas.microsoft.com/office/drawing/2014/main" val="2788646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full</a:t>
                      </a:r>
                      <a:r>
                        <a:rPr lang="de-DE" sz="1600" dirty="0"/>
                        <a:t> dose </a:t>
                      </a:r>
                      <a:r>
                        <a:rPr lang="de-DE" sz="1600" dirty="0" err="1"/>
                        <a:t>range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0.177 </a:t>
                      </a:r>
                      <a:r>
                        <a:rPr lang="de-DE" sz="1600" dirty="0" err="1"/>
                        <a:t>to</a:t>
                      </a:r>
                      <a:r>
                        <a:rPr lang="de-DE" sz="1600" dirty="0"/>
                        <a:t> 21.2 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1.77 </a:t>
                      </a:r>
                      <a:r>
                        <a:rPr lang="de-DE" sz="1600" dirty="0" err="1"/>
                        <a:t>to</a:t>
                      </a:r>
                      <a:r>
                        <a:rPr lang="de-DE" sz="1600" dirty="0"/>
                        <a:t> 21.2 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44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CC1517B3_300_2_1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2"/>
                          </a:solidFill>
                        </a:rPr>
                        <a:t>4.91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9.24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8.94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53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CC1517B3_300_2_2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88.6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26.9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13.9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9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CC1517B3_300_4_1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2"/>
                          </a:solidFill>
                        </a:rPr>
                        <a:t>1.31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2"/>
                          </a:solidFill>
                        </a:rPr>
                        <a:t>1.43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15.4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003846"/>
                  </a:ext>
                </a:extLst>
              </a:tr>
            </a:tbl>
          </a:graphicData>
        </a:graphic>
      </p:graphicFrame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E561964-B75F-B579-3F4E-9A09C6FE002C}"/>
              </a:ext>
            </a:extLst>
          </p:cNvPr>
          <p:cNvCxnSpPr>
            <a:cxnSpLocks/>
          </p:cNvCxnSpPr>
          <p:nvPr/>
        </p:nvCxnSpPr>
        <p:spPr>
          <a:xfrm flipH="1" flipV="1">
            <a:off x="4727054" y="4919568"/>
            <a:ext cx="500870" cy="4536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7E86E7C-4E8C-FFFC-5BB4-DEB87398DE97}"/>
              </a:ext>
            </a:extLst>
          </p:cNvPr>
          <p:cNvSpPr txBox="1"/>
          <p:nvPr/>
        </p:nvSpPr>
        <p:spPr>
          <a:xfrm>
            <a:off x="5146026" y="6217567"/>
            <a:ext cx="4549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Diode_Size_BiasVoltage_Number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5773C43-1D47-529A-58A4-4881FB29F7D8}"/>
              </a:ext>
            </a:extLst>
          </p:cNvPr>
          <p:cNvCxnSpPr>
            <a:cxnSpLocks/>
          </p:cNvCxnSpPr>
          <p:nvPr/>
        </p:nvCxnSpPr>
        <p:spPr>
          <a:xfrm flipH="1">
            <a:off x="5375126" y="5875413"/>
            <a:ext cx="360040" cy="404503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897F060-8FEC-BBBE-BD20-FCD6A64CD1A7}"/>
              </a:ext>
            </a:extLst>
          </p:cNvPr>
          <p:cNvCxnSpPr>
            <a:cxnSpLocks/>
          </p:cNvCxnSpPr>
          <p:nvPr/>
        </p:nvCxnSpPr>
        <p:spPr>
          <a:xfrm flipH="1">
            <a:off x="6023198" y="5871799"/>
            <a:ext cx="360040" cy="404503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E5DD21E-8E6E-D703-FD5F-9084A8810E34}"/>
              </a:ext>
            </a:extLst>
          </p:cNvPr>
          <p:cNvCxnSpPr>
            <a:cxnSpLocks/>
          </p:cNvCxnSpPr>
          <p:nvPr/>
        </p:nvCxnSpPr>
        <p:spPr>
          <a:xfrm>
            <a:off x="6815286" y="5871798"/>
            <a:ext cx="0" cy="404504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075B391-6879-3389-0DEB-6A3178C81E73}"/>
              </a:ext>
            </a:extLst>
          </p:cNvPr>
          <p:cNvCxnSpPr>
            <a:cxnSpLocks/>
          </p:cNvCxnSpPr>
          <p:nvPr/>
        </p:nvCxnSpPr>
        <p:spPr>
          <a:xfrm>
            <a:off x="7031310" y="5865474"/>
            <a:ext cx="288032" cy="410828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215B6F05-63E5-2423-2562-4E6C08123A77}"/>
              </a:ext>
            </a:extLst>
          </p:cNvPr>
          <p:cNvSpPr txBox="1"/>
          <p:nvPr/>
        </p:nvSpPr>
        <p:spPr>
          <a:xfrm>
            <a:off x="5231110" y="1747555"/>
            <a:ext cx="49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Schottky diode CC1517B3 with an edge length of 800µm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DA13EB-C382-2749-3438-1CEABE3555C0}"/>
              </a:ext>
            </a:extLst>
          </p:cNvPr>
          <p:cNvSpPr txBox="1"/>
          <p:nvPr/>
        </p:nvSpPr>
        <p:spPr>
          <a:xfrm>
            <a:off x="5227924" y="4160982"/>
            <a:ext cx="490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Schottky diode CC1517B3 with an edge length of 300µm</a:t>
            </a:r>
          </a:p>
        </p:txBody>
      </p:sp>
    </p:spTree>
    <p:extLst>
      <p:ext uri="{BB962C8B-B14F-4D97-AF65-F5344CB8AC3E}">
        <p14:creationId xmlns:p14="http://schemas.microsoft.com/office/powerpoint/2010/main" val="422177914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E1090-9617-6B34-6995-5B9D72F9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Actions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BAB9B-CB1C-913E-CF97-9AF28D828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 bonding to fix non-working diodes </a:t>
            </a:r>
            <a:r>
              <a:rPr lang="en-US" dirty="0">
                <a:sym typeface="Symbol" panose="05050102010706020507" pitchFamily="18" charset="2"/>
              </a:rPr>
              <a:t> help from Bochum?</a:t>
            </a:r>
            <a:endParaRPr lang="en-US" dirty="0"/>
          </a:p>
          <a:p>
            <a:r>
              <a:rPr lang="en-US" dirty="0"/>
              <a:t>Or new samples?</a:t>
            </a:r>
          </a:p>
          <a:p>
            <a:endParaRPr lang="en-US" dirty="0"/>
          </a:p>
          <a:p>
            <a:r>
              <a:rPr lang="en-US" dirty="0"/>
              <a:t>Experiments regarding the time response of the diodes</a:t>
            </a:r>
          </a:p>
          <a:p>
            <a:endParaRPr lang="en-US" dirty="0"/>
          </a:p>
          <a:p>
            <a:r>
              <a:rPr lang="en-US" dirty="0"/>
              <a:t>Investigate the influence of variable beam current and timing (Repainting)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6588F4-FCEC-EFE6-9039-60145ED0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63170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3F33B-7877-3F99-0BA7-0F40D138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&amp;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B7900BF-8B82-FC7D-26EC-4EA22D094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21" y="1700808"/>
                <a:ext cx="6421789" cy="4425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3 samples with individual diodes: </a:t>
                </a:r>
              </a:p>
              <a:p>
                <a:pPr lvl="1"/>
                <a:r>
                  <a:rPr lang="en-US" dirty="0"/>
                  <a:t>CC1517B3  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/>
                  <a:t>Schottky 10µm on </a:t>
                </a:r>
                <a:r>
                  <a:rPr lang="en-US" dirty="0" err="1"/>
                  <a:t>GaN</a:t>
                </a:r>
                <a:r>
                  <a:rPr lang="en-US" dirty="0"/>
                  <a:t> substrate</a:t>
                </a:r>
              </a:p>
              <a:p>
                <a:pPr lvl="1"/>
                <a:r>
                  <a:rPr lang="en-US" dirty="0"/>
                  <a:t>CC1605D    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/>
                  <a:t>Schottky 4µm on sapphire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CC11518C6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/>
                  <a:t>pin 10µm on </a:t>
                </a:r>
                <a:r>
                  <a:rPr lang="en-US" dirty="0" err="1"/>
                  <a:t>GaN</a:t>
                </a:r>
                <a:endParaRPr lang="en-US" dirty="0"/>
              </a:p>
              <a:p>
                <a:r>
                  <a:rPr lang="en-US" dirty="0"/>
                  <a:t> Device to measure the charge: Dose 1</a:t>
                </a:r>
              </a:p>
              <a:p>
                <a:pPr lvl="1"/>
                <a:r>
                  <a:rPr lang="en-US" dirty="0"/>
                  <a:t>High performance reference class electrometer according to IEC 60731</a:t>
                </a:r>
              </a:p>
              <a:p>
                <a:pPr lvl="1"/>
                <a:r>
                  <a:rPr lang="en-US" dirty="0"/>
                  <a:t>Suitable for ionization chambers and semiconductor detectors</a:t>
                </a:r>
              </a:p>
              <a:p>
                <a:pPr lvl="1"/>
                <a:r>
                  <a:rPr lang="en-US" dirty="0"/>
                  <a:t>Single channel</a:t>
                </a:r>
              </a:p>
              <a:p>
                <a:pPr lvl="1"/>
                <a:r>
                  <a:rPr lang="en-US" dirty="0"/>
                  <a:t>Bias voltage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600 V in 1 V steps</a:t>
                </a:r>
              </a:p>
              <a:p>
                <a:pPr lvl="1"/>
                <a:r>
                  <a:rPr lang="en-US" dirty="0"/>
                  <a:t>Included active current limitation </a:t>
                </a:r>
                <a:r>
                  <a:rPr lang="en-US" dirty="0">
                    <a:sym typeface="Symbol" panose="05050102010706020507" pitchFamily="18" charset="2"/>
                  </a:rPr>
                  <a:t> keeps the </a:t>
                </a:r>
                <a:r>
                  <a:rPr lang="en-US" dirty="0"/>
                  <a:t>short circuit current safely below 0.1 mA</a:t>
                </a:r>
              </a:p>
              <a:p>
                <a:r>
                  <a:rPr lang="en-US" dirty="0"/>
                  <a:t> Remote read-out via serial USB interface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B7900BF-8B82-FC7D-26EC-4EA22D094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21" y="1700808"/>
                <a:ext cx="6421789" cy="4425358"/>
              </a:xfrm>
              <a:blipFill>
                <a:blip r:embed="rId3"/>
                <a:stretch>
                  <a:fillRect l="-665" t="-12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AD4223-BB7E-C706-A554-F8516611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8F8884-2854-378E-F293-979119F78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785" t="5900" r="7468" b="17452"/>
          <a:stretch/>
        </p:blipFill>
        <p:spPr>
          <a:xfrm>
            <a:off x="7607374" y="3645024"/>
            <a:ext cx="3658680" cy="29675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F64B0B-83C3-074A-7444-7C6EDDA1EE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050" b="35077"/>
          <a:stretch/>
        </p:blipFill>
        <p:spPr>
          <a:xfrm>
            <a:off x="8012538" y="1700808"/>
            <a:ext cx="3051220" cy="189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165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6C7ABA-B84E-BD06-4C49-A210B8C14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22" y="1700808"/>
            <a:ext cx="7069860" cy="4425358"/>
          </a:xfrm>
        </p:spPr>
        <p:txBody>
          <a:bodyPr>
            <a:normAutofit/>
          </a:bodyPr>
          <a:lstStyle/>
          <a:p>
            <a:r>
              <a:rPr lang="en-US" dirty="0"/>
              <a:t>Pin diode </a:t>
            </a:r>
          </a:p>
          <a:p>
            <a:r>
              <a:rPr lang="en-US" dirty="0"/>
              <a:t>10 µm </a:t>
            </a:r>
            <a:r>
              <a:rPr lang="en-US" dirty="0" err="1"/>
              <a:t>GaN</a:t>
            </a:r>
            <a:r>
              <a:rPr lang="en-US" dirty="0"/>
              <a:t> on </a:t>
            </a:r>
            <a:r>
              <a:rPr lang="en-US" dirty="0" err="1"/>
              <a:t>GaN</a:t>
            </a:r>
            <a:r>
              <a:rPr lang="en-US" dirty="0"/>
              <a:t> substrate</a:t>
            </a:r>
          </a:p>
          <a:p>
            <a:r>
              <a:rPr lang="en-US" dirty="0"/>
              <a:t>Ground 15 and 17</a:t>
            </a:r>
          </a:p>
          <a:p>
            <a:r>
              <a:rPr lang="en-US" dirty="0"/>
              <a:t>Electrically connected Diode 7 and 32</a:t>
            </a:r>
          </a:p>
          <a:p>
            <a:r>
              <a:rPr lang="en-US" dirty="0"/>
              <a:t>Irradiation with</a:t>
            </a:r>
          </a:p>
          <a:p>
            <a:pPr lvl="1"/>
            <a:r>
              <a:rPr lang="en-US" dirty="0"/>
              <a:t>E = 100 MeV</a:t>
            </a:r>
          </a:p>
          <a:p>
            <a:pPr lvl="1"/>
            <a:r>
              <a:rPr lang="en-US" dirty="0"/>
              <a:t>Field size: 2,5cm x 2,5cm </a:t>
            </a:r>
          </a:p>
          <a:p>
            <a:pPr lvl="1"/>
            <a:r>
              <a:rPr lang="en-US" dirty="0"/>
              <a:t>300 MU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3F52B46-186F-9F91-515B-27C932979B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4002" t="3697" r="24226" b="21893"/>
          <a:stretch/>
        </p:blipFill>
        <p:spPr>
          <a:xfrm>
            <a:off x="8255446" y="1196752"/>
            <a:ext cx="3669809" cy="493649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4143DD-1B04-7F80-0C15-25C19798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02DF92-D638-6070-1CB6-852778CE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CC1518C_6 (6_18C)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EDA3171-A5F1-C249-0997-AA323BC0F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t="3456" r="21313" b="5317"/>
          <a:stretch/>
        </p:blipFill>
        <p:spPr>
          <a:xfrm>
            <a:off x="5860572" y="3501008"/>
            <a:ext cx="2263934" cy="2360273"/>
          </a:xfrm>
          <a:prstGeom prst="rect">
            <a:avLst/>
          </a:prstGeom>
        </p:spPr>
      </p:pic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1C4A91C4-C166-44F0-CF77-9377055AB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863069"/>
              </p:ext>
            </p:extLst>
          </p:nvPr>
        </p:nvGraphicFramePr>
        <p:xfrm>
          <a:off x="1054646" y="4221088"/>
          <a:ext cx="3747310" cy="107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59">
                  <a:extLst>
                    <a:ext uri="{9D8B030D-6E8A-4147-A177-3AD203B41FA5}">
                      <a16:colId xmlns:a16="http://schemas.microsoft.com/office/drawing/2014/main" val="399210939"/>
                    </a:ext>
                  </a:extLst>
                </a:gridCol>
                <a:gridCol w="1286505">
                  <a:extLst>
                    <a:ext uri="{9D8B030D-6E8A-4147-A177-3AD203B41FA5}">
                      <a16:colId xmlns:a16="http://schemas.microsoft.com/office/drawing/2014/main" val="2552941507"/>
                    </a:ext>
                  </a:extLst>
                </a:gridCol>
                <a:gridCol w="1205646">
                  <a:extLst>
                    <a:ext uri="{9D8B030D-6E8A-4147-A177-3AD203B41FA5}">
                      <a16:colId xmlns:a16="http://schemas.microsoft.com/office/drawing/2014/main" val="4167955647"/>
                    </a:ext>
                  </a:extLst>
                </a:gridCol>
              </a:tblGrid>
              <a:tr h="135495">
                <a:tc>
                  <a:txBody>
                    <a:bodyPr/>
                    <a:lstStyle/>
                    <a:p>
                      <a:r>
                        <a:rPr lang="de-DE" sz="1600" dirty="0"/>
                        <a:t>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Charge [</a:t>
                      </a:r>
                      <a:r>
                        <a:rPr lang="de-DE" sz="1600" dirty="0" err="1"/>
                        <a:t>nC</a:t>
                      </a:r>
                      <a:r>
                        <a:rPr lang="de-DE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Edge </a:t>
                      </a:r>
                      <a:r>
                        <a:rPr lang="de-DE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95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7,5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800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9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11,6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200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352802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A1BD7818-2520-5763-EEB6-03972409BDFC}"/>
              </a:ext>
            </a:extLst>
          </p:cNvPr>
          <p:cNvSpPr txBox="1"/>
          <p:nvPr/>
        </p:nvSpPr>
        <p:spPr>
          <a:xfrm>
            <a:off x="9404384" y="6126166"/>
            <a:ext cx="25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8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electrically connected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BEB73A2-B565-F0ED-0DE4-F34049674841}"/>
              </a:ext>
            </a:extLst>
          </p:cNvPr>
          <p:cNvSpPr/>
          <p:nvPr/>
        </p:nvSpPr>
        <p:spPr>
          <a:xfrm>
            <a:off x="9119542" y="6188372"/>
            <a:ext cx="252000" cy="252000"/>
          </a:xfrm>
          <a:prstGeom prst="ellipse">
            <a:avLst/>
          </a:prstGeom>
          <a:solidFill>
            <a:srgbClr val="068A1C"/>
          </a:solidFill>
          <a:ln>
            <a:solidFill>
              <a:srgbClr val="068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97004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14637A8-BC0B-90BC-CDD7-F3DB5AF67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22" y="1700808"/>
            <a:ext cx="6853836" cy="4425358"/>
          </a:xfrm>
        </p:spPr>
        <p:txBody>
          <a:bodyPr/>
          <a:lstStyle/>
          <a:p>
            <a:r>
              <a:rPr lang="en-US" dirty="0"/>
              <a:t>Schottky diode 4µm on Sapphire</a:t>
            </a:r>
          </a:p>
          <a:p>
            <a:r>
              <a:rPr lang="en-US" dirty="0"/>
              <a:t>Edge length 800µm (for each diode)</a:t>
            </a:r>
          </a:p>
          <a:p>
            <a:r>
              <a:rPr lang="en-US" dirty="0"/>
              <a:t>Ground 22 and 23</a:t>
            </a:r>
          </a:p>
          <a:p>
            <a:r>
              <a:rPr lang="en-US" dirty="0"/>
              <a:t>Irradiation with</a:t>
            </a:r>
          </a:p>
          <a:p>
            <a:pPr lvl="1"/>
            <a:r>
              <a:rPr lang="en-US" dirty="0"/>
              <a:t>E = 100 MeV</a:t>
            </a:r>
          </a:p>
          <a:p>
            <a:pPr lvl="1"/>
            <a:r>
              <a:rPr lang="en-US" dirty="0"/>
              <a:t>Field size: 2,5cm x 2,5cm </a:t>
            </a:r>
          </a:p>
          <a:p>
            <a:pPr lvl="1"/>
            <a:r>
              <a:rPr lang="en-US" dirty="0"/>
              <a:t>300 MU</a:t>
            </a:r>
          </a:p>
          <a:p>
            <a:pPr marL="0" indent="0">
              <a:buNone/>
            </a:pPr>
            <a:r>
              <a:rPr lang="en-US" sz="500" dirty="0"/>
              <a:t> 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                                              </a:t>
            </a:r>
            <a:r>
              <a:rPr lang="de-DE" dirty="0">
                <a:sym typeface="Symbol" panose="05050102010706020507" pitchFamily="18" charset="2"/>
              </a:rPr>
              <a:t> </a:t>
            </a:r>
            <a:r>
              <a:rPr lang="en-US" dirty="0"/>
              <a:t>active</a:t>
            </a:r>
            <a:r>
              <a:rPr lang="de-DE" dirty="0"/>
              <a:t> </a:t>
            </a:r>
            <a:r>
              <a:rPr lang="en-US" dirty="0"/>
              <a:t>current</a:t>
            </a:r>
            <a:r>
              <a:rPr lang="de-DE" dirty="0"/>
              <a:t> </a:t>
            </a:r>
            <a:r>
              <a:rPr lang="en-US" dirty="0"/>
              <a:t>limitation, i.e. no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signal acquisition possible</a:t>
            </a:r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9D628C3-8008-491E-4D5B-F31E4221A7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512" t="22580" r="31664" b="3848"/>
          <a:stretch/>
        </p:blipFill>
        <p:spPr>
          <a:xfrm>
            <a:off x="7679382" y="1484784"/>
            <a:ext cx="4085773" cy="464138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F6FE68-B70D-E1D7-E75F-660C5436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DC4238E-150D-4606-9568-E75CA75B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CC-1605D-4</a:t>
            </a:r>
            <a:r>
              <a:rPr lang="de-DE" dirty="0">
                <a:sym typeface="Symbol" panose="05050102010706020507" pitchFamily="18" charset="2"/>
              </a:rPr>
              <a:t></a:t>
            </a:r>
            <a:r>
              <a:rPr lang="de-DE" dirty="0"/>
              <a:t>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3D817B6-2417-B505-D424-15D3A1FDC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9746" r="40668" b="9746"/>
          <a:stretch/>
        </p:blipFill>
        <p:spPr>
          <a:xfrm>
            <a:off x="4871070" y="1820310"/>
            <a:ext cx="2664296" cy="2040738"/>
          </a:xfrm>
          <a:prstGeom prst="rect">
            <a:avLst/>
          </a:prstGeom>
        </p:spPr>
      </p:pic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954D8BEB-631E-63DA-5C7D-2E3E5B422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69346"/>
              </p:ext>
            </p:extLst>
          </p:nvPr>
        </p:nvGraphicFramePr>
        <p:xfrm>
          <a:off x="1054646" y="3943035"/>
          <a:ext cx="248268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646855278"/>
                    </a:ext>
                  </a:extLst>
                </a:gridCol>
                <a:gridCol w="1186537">
                  <a:extLst>
                    <a:ext uri="{9D8B030D-6E8A-4147-A177-3AD203B41FA5}">
                      <a16:colId xmlns:a16="http://schemas.microsoft.com/office/drawing/2014/main" val="546630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Charge [</a:t>
                      </a:r>
                      <a:r>
                        <a:rPr lang="de-DE" sz="1600" dirty="0" err="1"/>
                        <a:t>nC</a:t>
                      </a:r>
                      <a:r>
                        <a:rPr lang="de-DE" sz="16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3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41,83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72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4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3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91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4,804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5045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91C97D71-D41E-DE66-D5AD-B6885D62788F}"/>
              </a:ext>
            </a:extLst>
          </p:cNvPr>
          <p:cNvSpPr txBox="1"/>
          <p:nvPr/>
        </p:nvSpPr>
        <p:spPr>
          <a:xfrm>
            <a:off x="9116352" y="6093296"/>
            <a:ext cx="25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8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electrically connected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632CACA-C52C-CE86-E436-9BAA8B5F0AF2}"/>
              </a:ext>
            </a:extLst>
          </p:cNvPr>
          <p:cNvSpPr/>
          <p:nvPr/>
        </p:nvSpPr>
        <p:spPr>
          <a:xfrm>
            <a:off x="8831510" y="6155502"/>
            <a:ext cx="252000" cy="252000"/>
          </a:xfrm>
          <a:prstGeom prst="ellipse">
            <a:avLst/>
          </a:prstGeom>
          <a:solidFill>
            <a:srgbClr val="068A1C"/>
          </a:solidFill>
          <a:ln>
            <a:solidFill>
              <a:srgbClr val="068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09779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8145800-DF20-1162-4336-95D0A89AF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22" y="1700808"/>
            <a:ext cx="7717932" cy="5112568"/>
          </a:xfrm>
        </p:spPr>
        <p:txBody>
          <a:bodyPr>
            <a:normAutofit/>
          </a:bodyPr>
          <a:lstStyle/>
          <a:p>
            <a:r>
              <a:rPr lang="en-US" dirty="0"/>
              <a:t>Schottky diode 10µm on </a:t>
            </a:r>
            <a:r>
              <a:rPr lang="en-US" dirty="0" err="1"/>
              <a:t>GaN</a:t>
            </a:r>
            <a:r>
              <a:rPr lang="en-US" dirty="0"/>
              <a:t> substrate</a:t>
            </a:r>
          </a:p>
          <a:p>
            <a:r>
              <a:rPr lang="en-US" dirty="0"/>
              <a:t>Ground 11 and 15</a:t>
            </a:r>
          </a:p>
          <a:p>
            <a:r>
              <a:rPr lang="en-US" dirty="0"/>
              <a:t>Irradiation with</a:t>
            </a:r>
          </a:p>
          <a:p>
            <a:pPr lvl="1"/>
            <a:r>
              <a:rPr lang="en-US" dirty="0"/>
              <a:t>E = 100 MeV</a:t>
            </a:r>
          </a:p>
          <a:p>
            <a:pPr lvl="1"/>
            <a:r>
              <a:rPr lang="en-US" dirty="0"/>
              <a:t>Field size: 2,5cm x 2,5cm </a:t>
            </a:r>
          </a:p>
          <a:p>
            <a:pPr lvl="1"/>
            <a:r>
              <a:rPr lang="en-US" dirty="0"/>
              <a:t>300 MU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de-DE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de-DE" dirty="0">
                <a:sym typeface="Symbol" panose="05050102010706020507" pitchFamily="18" charset="2"/>
              </a:rPr>
              <a:t>			                        </a:t>
            </a:r>
            <a:r>
              <a:rPr lang="en-US" dirty="0"/>
              <a:t>value</a:t>
            </a:r>
            <a:r>
              <a:rPr lang="de-DE" dirty="0"/>
              <a:t> </a:t>
            </a:r>
            <a:r>
              <a:rPr lang="en-US" dirty="0"/>
              <a:t>too</a:t>
            </a:r>
            <a:r>
              <a:rPr lang="de-DE" dirty="0"/>
              <a:t> high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		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474FD8C-76D8-89F4-5089-719F866453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3029" r="7195" b="26774"/>
          <a:stretch/>
        </p:blipFill>
        <p:spPr>
          <a:xfrm>
            <a:off x="7985931" y="2041588"/>
            <a:ext cx="4087039" cy="405283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ACAE29-631A-663E-C46A-4ECF108B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3008226-F475-49DB-D4DC-EDCEDCA7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CC1517B_3 (3_17B)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08BFEB6-436C-725A-8414-1FF51503F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" t="11595" r="18957" b="20324"/>
          <a:stretch/>
        </p:blipFill>
        <p:spPr>
          <a:xfrm>
            <a:off x="5375126" y="2041588"/>
            <a:ext cx="2245477" cy="1863268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2B46CE49-326D-7ADC-4A8C-4067329CA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700874"/>
              </p:ext>
            </p:extLst>
          </p:nvPr>
        </p:nvGraphicFramePr>
        <p:xfrm>
          <a:off x="1054646" y="3573016"/>
          <a:ext cx="370848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06672698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29679032"/>
                    </a:ext>
                  </a:extLst>
                </a:gridCol>
                <a:gridCol w="1188202">
                  <a:extLst>
                    <a:ext uri="{9D8B030D-6E8A-4147-A177-3AD203B41FA5}">
                      <a16:colId xmlns:a16="http://schemas.microsoft.com/office/drawing/2014/main" val="2549670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Charge [</a:t>
                      </a:r>
                      <a:r>
                        <a:rPr lang="de-DE" sz="1600" dirty="0" err="1"/>
                        <a:t>nC</a:t>
                      </a:r>
                      <a:r>
                        <a:rPr lang="de-DE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Edge </a:t>
                      </a:r>
                      <a:r>
                        <a:rPr lang="de-DE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95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5,687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800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48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4,993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800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3,363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300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4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3,923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2"/>
                          </a:solidFill>
                        </a:rPr>
                        <a:t>300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5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101,5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800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8445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5ED3327-2C6B-3B1F-2F5D-FD0C37A16FDC}"/>
              </a:ext>
            </a:extLst>
          </p:cNvPr>
          <p:cNvSpPr txBox="1"/>
          <p:nvPr/>
        </p:nvSpPr>
        <p:spPr>
          <a:xfrm>
            <a:off x="8900328" y="6156012"/>
            <a:ext cx="25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8A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electrically connected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A24FD04-C2FA-5390-477F-F64EBBFE1064}"/>
              </a:ext>
            </a:extLst>
          </p:cNvPr>
          <p:cNvSpPr/>
          <p:nvPr/>
        </p:nvSpPr>
        <p:spPr>
          <a:xfrm>
            <a:off x="8615486" y="6218218"/>
            <a:ext cx="252000" cy="252000"/>
          </a:xfrm>
          <a:prstGeom prst="ellipse">
            <a:avLst/>
          </a:prstGeom>
          <a:solidFill>
            <a:srgbClr val="068A1C"/>
          </a:solidFill>
          <a:ln>
            <a:solidFill>
              <a:srgbClr val="068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78460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2B9B28-54B3-4FD2-2184-8CC740723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22" y="1700808"/>
            <a:ext cx="5384099" cy="5400600"/>
          </a:xfrm>
        </p:spPr>
        <p:txBody>
          <a:bodyPr/>
          <a:lstStyle/>
          <a:p>
            <a:r>
              <a:rPr lang="en-US" dirty="0"/>
              <a:t>4 Diodes of CC1517B3</a:t>
            </a:r>
          </a:p>
          <a:p>
            <a:r>
              <a:rPr lang="en-US" dirty="0"/>
              <a:t>Dose 1 </a:t>
            </a:r>
          </a:p>
          <a:p>
            <a:pPr lvl="1"/>
            <a:r>
              <a:rPr lang="en-US" dirty="0"/>
              <a:t>Reverse bias: -2 V and -4 V</a:t>
            </a:r>
          </a:p>
          <a:p>
            <a:r>
              <a:rPr lang="en-US" dirty="0"/>
              <a:t>Setup</a:t>
            </a:r>
          </a:p>
          <a:p>
            <a:pPr lvl="1"/>
            <a:r>
              <a:rPr lang="en-US" dirty="0"/>
              <a:t>Perpendicular to the beam</a:t>
            </a:r>
          </a:p>
          <a:p>
            <a:pPr lvl="1"/>
            <a:r>
              <a:rPr lang="en-US" dirty="0"/>
              <a:t>Sample in isocenter</a:t>
            </a:r>
          </a:p>
          <a:p>
            <a:r>
              <a:rPr lang="en-US" dirty="0"/>
              <a:t>2 cm RW3 </a:t>
            </a:r>
          </a:p>
          <a:p>
            <a:r>
              <a:rPr lang="en-US" dirty="0"/>
              <a:t>Irradiation with </a:t>
            </a:r>
          </a:p>
          <a:p>
            <a:pPr lvl="1"/>
            <a:r>
              <a:rPr lang="en-US" dirty="0"/>
              <a:t>2,5 x 2,5 cm field</a:t>
            </a:r>
          </a:p>
          <a:p>
            <a:pPr lvl="1"/>
            <a:r>
              <a:rPr lang="en-US" dirty="0"/>
              <a:t>Energy: 100 MeV</a:t>
            </a:r>
          </a:p>
          <a:p>
            <a:r>
              <a:rPr lang="en-US" dirty="0"/>
              <a:t>Variation of Monitor Units: </a:t>
            </a:r>
          </a:p>
          <a:p>
            <a:endParaRPr lang="en-US" dirty="0"/>
          </a:p>
          <a:p>
            <a:endParaRPr lang="en-US" dirty="0"/>
          </a:p>
          <a:p>
            <a:endParaRPr lang="en-US" sz="700" dirty="0"/>
          </a:p>
          <a:p>
            <a:r>
              <a:rPr lang="en-US" dirty="0"/>
              <a:t>Repetition of each dose step: 10 times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D3B8B-14C7-0C50-AEC1-E3B0A5D8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78989CB-FAE7-6421-B014-7A22551F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Setup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AE2F60C-4A37-91AA-4A82-851CAE6437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1" t="39741" r="37595" b="33198"/>
          <a:stretch/>
        </p:blipFill>
        <p:spPr>
          <a:xfrm>
            <a:off x="4027736" y="2072482"/>
            <a:ext cx="3579638" cy="2713034"/>
          </a:xfrm>
          <a:prstGeom prst="rect">
            <a:avLst/>
          </a:prstGeo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E39DE74-D112-DE4E-5F31-0906A5FFD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5796"/>
              </p:ext>
            </p:extLst>
          </p:nvPr>
        </p:nvGraphicFramePr>
        <p:xfrm>
          <a:off x="1054646" y="5198472"/>
          <a:ext cx="6192688" cy="741680"/>
        </p:xfrm>
        <a:graphic>
          <a:graphicData uri="http://schemas.openxmlformats.org/drawingml/2006/table">
            <a:tbl>
              <a:tblPr firstCol="1" bandCol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3148711681"/>
                    </a:ext>
                  </a:extLst>
                </a:gridCol>
                <a:gridCol w="689284">
                  <a:extLst>
                    <a:ext uri="{9D8B030D-6E8A-4147-A177-3AD203B41FA5}">
                      <a16:colId xmlns:a16="http://schemas.microsoft.com/office/drawing/2014/main" val="532879131"/>
                    </a:ext>
                  </a:extLst>
                </a:gridCol>
                <a:gridCol w="678868">
                  <a:extLst>
                    <a:ext uri="{9D8B030D-6E8A-4147-A177-3AD203B41FA5}">
                      <a16:colId xmlns:a16="http://schemas.microsoft.com/office/drawing/2014/main" val="172589414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07893849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18702299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01125955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52348003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7920361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82122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MU/Spot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8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Dose [Gy]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0.035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0.044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0.177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1.77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5.29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12.36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17.7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2"/>
                          </a:solidFill>
                        </a:rPr>
                        <a:t>21.2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852745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F6102F28-3372-33A6-461F-D1A9D1AB9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63" t="17446" r="32870" b="17447"/>
          <a:stretch/>
        </p:blipFill>
        <p:spPr>
          <a:xfrm>
            <a:off x="7692458" y="2052847"/>
            <a:ext cx="4277540" cy="39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9616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87B8304-E238-B877-5EE5-8C74560C6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23" y="1700808"/>
            <a:ext cx="4621588" cy="4425358"/>
          </a:xfrm>
        </p:spPr>
        <p:txBody>
          <a:bodyPr/>
          <a:lstStyle/>
          <a:p>
            <a:r>
              <a:rPr lang="en-US" dirty="0"/>
              <a:t>Fig. shows response of two 800µm diodes</a:t>
            </a:r>
          </a:p>
          <a:p>
            <a:r>
              <a:rPr lang="en-US" dirty="0"/>
              <a:t>Blue curves: Bias voltage of -4 V</a:t>
            </a:r>
          </a:p>
          <a:p>
            <a:r>
              <a:rPr lang="en-US" dirty="0"/>
              <a:t>Red curves: Bias voltage of -2 V</a:t>
            </a:r>
          </a:p>
          <a:p>
            <a:r>
              <a:rPr lang="en-US" dirty="0"/>
              <a:t>Determined R</a:t>
            </a:r>
            <a:r>
              <a:rPr lang="en-US" baseline="30000" dirty="0"/>
              <a:t>2 </a:t>
            </a:r>
            <a:r>
              <a:rPr lang="en-US" dirty="0"/>
              <a:t>shows that all diodes have good linearity.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95A88F4-9911-01FF-E3D8-BA0E51BEA2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051" t="1876" r="4392" b="3096"/>
          <a:stretch/>
        </p:blipFill>
        <p:spPr>
          <a:xfrm>
            <a:off x="5137188" y="1628800"/>
            <a:ext cx="6574644" cy="504056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F6C506-D0EA-3359-EC01-A5FC0483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FD878B3-4444-17B7-4B7D-C43E94A9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Linearity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5E470DF-4C24-8965-2737-01095B170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688678"/>
              </p:ext>
            </p:extLst>
          </p:nvPr>
        </p:nvGraphicFramePr>
        <p:xfrm>
          <a:off x="580599" y="4164485"/>
          <a:ext cx="4536504" cy="180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62567441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01528559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1604823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de-DE" dirty="0"/>
                        <a:t>Diode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</a:t>
                      </a:r>
                      <a:r>
                        <a:rPr lang="de-DE" baseline="300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8095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CC1517B3_800_2_1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y = 0.57814x +0.5012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0.998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5680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CC1517B3_800_4_1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y = 0.92721x -0.0315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0.998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458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CC1517B3_800_2_2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y = 0.68315x +0.6759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0748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8080"/>
                          </a:solidFill>
                        </a:rPr>
                        <a:t>CC1517B3_800_4_2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8080"/>
                          </a:solidFill>
                        </a:rPr>
                        <a:t>y = 1.24281x +0.9878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8080"/>
                          </a:solidFill>
                        </a:rPr>
                        <a:t>0.993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3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579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A491D4-734C-332C-C620-F7D409D75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A42743E-0903-2E3D-0898-E6CA78CEC3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802" t="960" r="5591" b="3618"/>
          <a:stretch/>
        </p:blipFill>
        <p:spPr>
          <a:xfrm>
            <a:off x="5087094" y="1628800"/>
            <a:ext cx="6624736" cy="4921232"/>
          </a:xfr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7459EF-1E7E-42D8-636B-0A4E91D9E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23" y="1700808"/>
            <a:ext cx="4621588" cy="4425358"/>
          </a:xfrm>
        </p:spPr>
        <p:txBody>
          <a:bodyPr/>
          <a:lstStyle/>
          <a:p>
            <a:r>
              <a:rPr lang="en-US" dirty="0"/>
              <a:t>Fig. shows response of two 800µm diodes</a:t>
            </a:r>
          </a:p>
          <a:p>
            <a:r>
              <a:rPr lang="en-US" dirty="0"/>
              <a:t>Blue curves: Bias voltage of -4 V</a:t>
            </a:r>
          </a:p>
          <a:p>
            <a:r>
              <a:rPr lang="en-US" dirty="0"/>
              <a:t>Red curves: Bias voltage of -2 V</a:t>
            </a:r>
          </a:p>
          <a:p>
            <a:r>
              <a:rPr lang="en-US" dirty="0"/>
              <a:t>Determined R</a:t>
            </a:r>
            <a:r>
              <a:rPr lang="en-US" baseline="30000" dirty="0"/>
              <a:t>2 </a:t>
            </a:r>
            <a:r>
              <a:rPr lang="en-US" dirty="0"/>
              <a:t>shows that all diodes have good linearity.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D806FF-2357-D462-FA60-7F36019A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91A27F-FA24-FA8A-F180-57A15CCB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Linearity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ADC6A127-FD42-B488-5B1B-49ABE9F42865}"/>
              </a:ext>
            </a:extLst>
          </p:cNvPr>
          <p:cNvGraphicFramePr>
            <a:graphicFrameLocks noGrp="1"/>
          </p:cNvGraphicFramePr>
          <p:nvPr/>
        </p:nvGraphicFramePr>
        <p:xfrm>
          <a:off x="580599" y="4164485"/>
          <a:ext cx="4536504" cy="180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62567441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01528559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1604823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de-DE" dirty="0"/>
                        <a:t>Diode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</a:t>
                      </a:r>
                      <a:r>
                        <a:rPr lang="de-DE" baseline="300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8095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CC1517B3_800_2_1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y = 0.57814x +0.5012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0.998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5680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CC1517B3_800_4_1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y = 0.92721x -0.0315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0.998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458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CC1517B3_800_2_2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y = 0.68315x +0.6759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0748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8080"/>
                          </a:solidFill>
                        </a:rPr>
                        <a:t>CC1517B3_800_4_2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8080"/>
                          </a:solidFill>
                        </a:rPr>
                        <a:t>y = 1.24281x +0.9878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8080"/>
                          </a:solidFill>
                        </a:rPr>
                        <a:t>0.993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3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27737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59230B2-E700-0F0A-DFF8-80252CA602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902" t="1446" r="2073" b="2255"/>
          <a:stretch/>
        </p:blipFill>
        <p:spPr>
          <a:xfrm>
            <a:off x="4943078" y="1556792"/>
            <a:ext cx="6766817" cy="509186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C52C0F-6C17-FFCC-430F-93BE1F5F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EEE7EB5-9E8E-0AF2-1E87-4797A2D1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</a:t>
            </a:r>
            <a:r>
              <a:rPr lang="en-US" dirty="0"/>
              <a:t>Linearity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AEF70966-E8E7-594B-FC6F-638CFA449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23" y="1700808"/>
            <a:ext cx="4621588" cy="4425358"/>
          </a:xfrm>
        </p:spPr>
        <p:txBody>
          <a:bodyPr/>
          <a:lstStyle/>
          <a:p>
            <a:r>
              <a:rPr lang="en-US" dirty="0"/>
              <a:t>Fig. shows response of two 300µm diodes</a:t>
            </a:r>
          </a:p>
          <a:p>
            <a:r>
              <a:rPr lang="en-US" dirty="0"/>
              <a:t>Blue curve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Bias voltage of -4 V (Diode1)</a:t>
            </a:r>
          </a:p>
          <a:p>
            <a:r>
              <a:rPr lang="en-US" dirty="0"/>
              <a:t>Red curves: Bias voltage of -2 V</a:t>
            </a:r>
          </a:p>
          <a:p>
            <a:r>
              <a:rPr lang="en-US" dirty="0"/>
              <a:t>Determined R</a:t>
            </a:r>
            <a:r>
              <a:rPr lang="en-US" baseline="30000" dirty="0"/>
              <a:t>2 </a:t>
            </a:r>
            <a:r>
              <a:rPr lang="en-US" dirty="0"/>
              <a:t>shows that all diodes have good linearity.</a:t>
            </a:r>
          </a:p>
          <a:p>
            <a:endParaRPr lang="en-US" dirty="0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BDC2916E-7842-8F7D-9E75-25D21D89C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792515"/>
              </p:ext>
            </p:extLst>
          </p:nvPr>
        </p:nvGraphicFramePr>
        <p:xfrm>
          <a:off x="567773" y="4680286"/>
          <a:ext cx="4536504" cy="144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62567441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01528559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16048232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de-DE" dirty="0"/>
                        <a:t>Diode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</a:t>
                      </a:r>
                      <a:r>
                        <a:rPr lang="de-DE" baseline="30000" dirty="0"/>
                        <a:t>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8095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CC1517B3_300_2_1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y = 0.36717x +0.0860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8E0000"/>
                          </a:solidFill>
                        </a:rPr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5680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CC1517B3_300_4_1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y = 0.65187x +0.0763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4682B4"/>
                          </a:solidFill>
                        </a:rPr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458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CC1517B3_300_2_2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y = 0.59185x +0.5412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C50E81"/>
                          </a:solidFill>
                        </a:rPr>
                        <a:t>0.997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0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6511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22.03.14"/>
  <p:tag name="AS_TITLE" val="Aspose.Slides for .NET 4.0 Client Profile"/>
  <p:tag name="AS_VERSION" val="22.3"/>
</p:tagLst>
</file>

<file path=ppt/theme/theme1.xml><?xml version="1.0" encoding="utf-8"?>
<a:theme xmlns:a="http://schemas.openxmlformats.org/drawingml/2006/main" name="WPE_16zu9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WPE_16zu9</Template>
  <TotalTime>0</TotalTime>
  <Words>1088</Words>
  <Application>Microsoft Office PowerPoint</Application>
  <PresentationFormat>Benutzerdefiniert</PresentationFormat>
  <Paragraphs>332</Paragraphs>
  <Slides>14</Slides>
  <Notes>11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Symbol</vt:lpstr>
      <vt:lpstr>WPE_16zu9</vt:lpstr>
      <vt:lpstr>First Results on individual Diodes at WPE</vt:lpstr>
      <vt:lpstr>Materials &amp; Methods</vt:lpstr>
      <vt:lpstr>CC1518C_6 (6_18C)</vt:lpstr>
      <vt:lpstr>CC-1605D-4m</vt:lpstr>
      <vt:lpstr>CC1517B_3 (3_17B)</vt:lpstr>
      <vt:lpstr>Measurement Setup</vt:lpstr>
      <vt:lpstr>Results: Linearity</vt:lpstr>
      <vt:lpstr>Results: Linearity</vt:lpstr>
      <vt:lpstr>Results: Linearity</vt:lpstr>
      <vt:lpstr>Results: Linearity</vt:lpstr>
      <vt:lpstr>Results: Linearity</vt:lpstr>
      <vt:lpstr>Possible reasons for Outliers</vt:lpstr>
      <vt:lpstr>Rough Estimate of the Active Detector Thickness</vt:lpstr>
      <vt:lpstr>Further Actions</vt:lpstr>
    </vt:vector>
  </TitlesOfParts>
  <Company>Universitätsklinikum Essen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Vorlage PowerPoint wpe</dc:title>
  <dc:creator>Böhmer, Christoph</dc:creator>
  <cp:lastModifiedBy>Luisa Parschat</cp:lastModifiedBy>
  <cp:revision>70</cp:revision>
  <cp:lastPrinted>2016-09-06T04:56:21Z</cp:lastPrinted>
  <dcterms:created xsi:type="dcterms:W3CDTF">2016-04-15T07:17:35Z</dcterms:created>
  <dcterms:modified xsi:type="dcterms:W3CDTF">2024-11-19T07:09:03Z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ox_Bereich">
    <vt:lpwstr>WPE</vt:lpwstr>
  </property>
  <property fmtid="{D5CDD505-2E9C-101B-9397-08002B2CF9AE}" pid="3" name="rox_Bereich_SelKey">
    <vt:lpwstr>WPE</vt:lpwstr>
  </property>
  <property fmtid="{D5CDD505-2E9C-101B-9397-08002B2CF9AE}" pid="4" name="rox_CreatedAt">
    <vt:lpwstr>Schaefer, Gabriele</vt:lpwstr>
  </property>
  <property fmtid="{D5CDD505-2E9C-101B-9397-08002B2CF9AE}" pid="5" name="rox_CreatedBy">
    <vt:lpwstr>15.09.2016</vt:lpwstr>
  </property>
  <property fmtid="{D5CDD505-2E9C-101B-9397-08002B2CF9AE}" pid="6" name="rox_Description">
    <vt:lpwstr/>
  </property>
  <property fmtid="{D5CDD505-2E9C-101B-9397-08002B2CF9AE}" pid="7" name="rox_DocPath">
    <vt:lpwstr>Universitätsmedizin Essen/Universitätsklinikum Essen (UKE)/Kliniken/Partikeltherapie/Allgemeines-Organisation/Vorlagen/</vt:lpwstr>
  </property>
  <property fmtid="{D5CDD505-2E9C-101B-9397-08002B2CF9AE}" pid="8" name="rox_DocType">
    <vt:lpwstr>Aufzeichnung, AZ</vt:lpwstr>
  </property>
  <property fmtid="{D5CDD505-2E9C-101B-9397-08002B2CF9AE}" pid="9" name="rox_DokSchluessel">
    <vt:lpwstr/>
  </property>
  <property fmtid="{D5CDD505-2E9C-101B-9397-08002B2CF9AE}" pid="10" name="rox_DokTypeKuerzel">
    <vt:lpwstr>AZ</vt:lpwstr>
  </property>
  <property fmtid="{D5CDD505-2E9C-101B-9397-08002B2CF9AE}" pid="11" name="rox_EFI">
    <vt:lpwstr/>
  </property>
  <property fmtid="{D5CDD505-2E9C-101B-9397-08002B2CF9AE}" pid="12" name="rox_FileName">
    <vt:lpwstr>Vorlage PowerPoint WPE.pptx</vt:lpwstr>
  </property>
  <property fmtid="{D5CDD505-2E9C-101B-9397-08002B2CF9AE}" pid="13" name="rox_ID">
    <vt:lpwstr>73427</vt:lpwstr>
  </property>
  <property fmtid="{D5CDD505-2E9C-101B-9397-08002B2CF9AE}" pid="14" name="rox_IEC80001">
    <vt:lpwstr/>
  </property>
  <property fmtid="{D5CDD505-2E9C-101B-9397-08002B2CF9AE}" pid="15" name="rox_ISO">
    <vt:lpwstr/>
  </property>
  <property fmtid="{D5CDD505-2E9C-101B-9397-08002B2CF9AE}" pid="16" name="rox_ISO13485">
    <vt:lpwstr/>
  </property>
  <property fmtid="{D5CDD505-2E9C-101B-9397-08002B2CF9AE}" pid="17" name="rox_ISO15189">
    <vt:lpwstr/>
  </property>
  <property fmtid="{D5CDD505-2E9C-101B-9397-08002B2CF9AE}" pid="18" name="rox_ISO151892013">
    <vt:lpwstr/>
  </property>
  <property fmtid="{D5CDD505-2E9C-101B-9397-08002B2CF9AE}" pid="19" name="rox_ISO151892013AMLRef">
    <vt:lpwstr/>
  </property>
  <property fmtid="{D5CDD505-2E9C-101B-9397-08002B2CF9AE}" pid="20" name="rox_ISO15224">
    <vt:lpwstr/>
  </property>
  <property fmtid="{D5CDD505-2E9C-101B-9397-08002B2CF9AE}" pid="21" name="rox_ISO17025">
    <vt:lpwstr/>
  </property>
  <property fmtid="{D5CDD505-2E9C-101B-9397-08002B2CF9AE}" pid="22" name="rox_ISO18001">
    <vt:lpwstr/>
  </property>
  <property fmtid="{D5CDD505-2E9C-101B-9397-08002B2CF9AE}" pid="23" name="rox_ISO20387">
    <vt:lpwstr/>
  </property>
  <property fmtid="{D5CDD505-2E9C-101B-9397-08002B2CF9AE}" pid="24" name="rox_ISO31000">
    <vt:lpwstr/>
  </property>
  <property fmtid="{D5CDD505-2E9C-101B-9397-08002B2CF9AE}" pid="25" name="rox_ISO90012015">
    <vt:lpwstr/>
  </property>
  <property fmtid="{D5CDD505-2E9C-101B-9397-08002B2CF9AE}" pid="26" name="rox_ISOIEC27001">
    <vt:lpwstr/>
  </property>
  <property fmtid="{D5CDD505-2E9C-101B-9397-08002B2CF9AE}" pid="27" name="rox_JACI">
    <vt:lpwstr/>
  </property>
  <property fmtid="{D5CDD505-2E9C-101B-9397-08002B2CF9AE}" pid="28" name="rox_Meta">
    <vt:lpwstr>28</vt:lpwstr>
  </property>
  <property fmtid="{D5CDD505-2E9C-101B-9397-08002B2CF9AE}" pid="29" name="rox_Meta0">
    <vt:lpwstr>&lt;fields&gt;&lt;Field id="rox_Size" caption="Dateigröße" orderid="2" /&gt;&lt;Field id="rox_ID" caption="ID" orderid="42" /&gt;&lt;Field id="rox_T</vt:lpwstr>
  </property>
  <property fmtid="{D5CDD505-2E9C-101B-9397-08002B2CF9AE}" pid="30" name="rox_Meta1">
    <vt:lpwstr>itle" caption="Titel" orderid="0" /&gt;&lt;Field id="rox_Status" caption="Status" orderid="6" /&gt;&lt;Field id="rox_Revision" caption="Rev</vt:lpwstr>
  </property>
  <property fmtid="{D5CDD505-2E9C-101B-9397-08002B2CF9AE}" pid="31" name="rox_Meta10">
    <vt:lpwstr>x_Bereich_SelKey" caption="Bereichskürzel (Bereich)" orderid="45" /&gt;&lt;Field id="rox_ISO" caption="DIN EN ISO 9001:2008" orderid=</vt:lpwstr>
  </property>
  <property fmtid="{D5CDD505-2E9C-101B-9397-08002B2CF9AE}" pid="32" name="rox_Meta11">
    <vt:lpwstr>"14" /&gt;&lt;Field id="rox_ISO90012015" caption="DIN EN ISO 9001:2015" orderid="15" /&gt;&lt;Field id="rox_ISO13485" caption="DIN EN ISO 1</vt:lpwstr>
  </property>
  <property fmtid="{D5CDD505-2E9C-101B-9397-08002B2CF9AE}" pid="33" name="rox_Meta12">
    <vt:lpwstr>3485:2016" orderid="16" /&gt;&lt;Field id="rox_ISO151892013" caption="DIN EN ISO 15189:2013 IMMi" orderid="17" /&gt;&lt;Field id="rox_ISO15</vt:lpwstr>
  </property>
  <property fmtid="{D5CDD505-2E9C-101B-9397-08002B2CF9AE}" pid="34" name="rox_Meta13">
    <vt:lpwstr>1892013AMLRef" caption="DIN EN ISO 15189:2014-11 AML_Ref" orderid="18" /&gt;&lt;Field id="rox_ISO15224" caption="DIN EN ISO 15224:201</vt:lpwstr>
  </property>
  <property fmtid="{D5CDD505-2E9C-101B-9397-08002B2CF9AE}" pid="35" name="rox_Meta14">
    <vt:lpwstr>2" orderid="19" /&gt;&lt;Field id="rox_ISO17025" caption="DIN EN ISO 17025:2005" orderid="20" /&gt;&lt;Field id="rox_ISO18001" caption="DI</vt:lpwstr>
  </property>
  <property fmtid="{D5CDD505-2E9C-101B-9397-08002B2CF9AE}" pid="36" name="rox_Meta15">
    <vt:lpwstr>N EN ISO 18001:2007" orderid="21" /&gt;&lt;Field id="rox_ISO31000" caption="DIN EN ISO 31000:2009" orderid="22" /&gt;&lt;Field id="rox_IEC8</vt:lpwstr>
  </property>
  <property fmtid="{D5CDD505-2E9C-101B-9397-08002B2CF9AE}" pid="37" name="rox_Meta16">
    <vt:lpwstr>0001" caption="IEC 80001-1:2010" orderid="23" /&gt;&lt;Field id="rox_EFI" caption="EFI" orderid="24" /&gt;&lt;Field id="rox_JACI" caption="</vt:lpwstr>
  </property>
  <property fmtid="{D5CDD505-2E9C-101B-9397-08002B2CF9AE}" pid="38" name="rox_Meta17">
    <vt:lpwstr>JACIE" orderid="25" /&gt;&lt;Field id="rox_os" caption="Onkologisches Spitzenzentrum CCC" orderid="26" /&gt;&lt;Field id="rox_sd" caption="</vt:lpwstr>
  </property>
  <property fmtid="{D5CDD505-2E9C-101B-9397-08002B2CF9AE}" pid="39" name="rox_Meta18">
    <vt:lpwstr>Stiftung dt. Schlaganfall-Hilfe und Dt. Schlaganfall-Gesellschaft" orderid="27" /&gt;&lt;Field id="rox_onkozert" caption="OnkoZert" o</vt:lpwstr>
  </property>
  <property fmtid="{D5CDD505-2E9C-101B-9397-08002B2CF9AE}" pid="40" name="rox_Meta19">
    <vt:lpwstr>rderid="28" /&gt;&lt;Field id="rox_ISO15189" caption="DIN EN ISO 15189:2013 ZL" orderid="29" /&gt;&lt;Field id="rox_ISOIEC27001" caption="I</vt:lpwstr>
  </property>
  <property fmtid="{D5CDD505-2E9C-101B-9397-08002B2CF9AE}" pid="41" name="rox_Meta2">
    <vt:lpwstr>ision" orderid="7" /&gt;&lt;Field id="rox_Description" caption="Beschreibung" orderid="8" /&gt;&lt;Field id="rox_DocType" caption="Dokument</vt:lpwstr>
  </property>
  <property fmtid="{D5CDD505-2E9C-101B-9397-08002B2CF9AE}" pid="42" name="rox_Meta20">
    <vt:lpwstr>SO/IEC 27001" orderid="30" /&gt;&lt;Field id="rox_ISO20387" caption="ISO 20387" orderid="31" /&gt;&lt;Field id="rox_step_bearbeiter_u" capt</vt:lpwstr>
  </property>
  <property fmtid="{D5CDD505-2E9C-101B-9397-08002B2CF9AE}" pid="43" name="rox_Meta21">
    <vt:lpwstr>ion="Bearbeitung abgeschlossen von" orderid="37" /&gt;&lt;Field id="rox_step_bearbeiter_d" caption="Bearbeitung abgeschlossen" orderi</vt:lpwstr>
  </property>
  <property fmtid="{D5CDD505-2E9C-101B-9397-08002B2CF9AE}" pid="44" name="rox_Meta22">
    <vt:lpwstr>d="38" /&gt;&lt;Field id="rox_RoleV" caption="Rolle: Verantwortlicher" orderid="46" /&gt;&lt;Field id="rox_RoleB" caption="Rolle: Bearbeite</vt:lpwstr>
  </property>
  <property fmtid="{D5CDD505-2E9C-101B-9397-08002B2CF9AE}" pid="45" name="rox_Meta23">
    <vt:lpwstr>r" orderid="47" /&gt;&lt;Field id="rox_RoleE" caption="Rolle: Empfänger" orderid="48" /&gt;&lt;GlobalFieldHandler url="https://roxtra.uk-es</vt:lpwstr>
  </property>
  <property fmtid="{D5CDD505-2E9C-101B-9397-08002B2CF9AE}" pid="46" name="rox_Meta24">
    <vt:lpwstr>sen.de/Roxtra/doc/DownloadGlobalFieldHandler.ashx?token=eyJhbGciOiJIUzI1NiIsImtpZCI6IjNlMjk3MDA2LTMwMmUtNGI4Ni05MTUxLTc3YWYzOWR</vt:lpwstr>
  </property>
  <property fmtid="{D5CDD505-2E9C-101B-9397-08002B2CF9AE}" pid="47" name="rox_Meta25">
    <vt:lpwstr>hYjg0MyIsInR5cCI6IkpXVCJ9.eyJVc2VySUQiOiI5NTQiLCJyZXF1ZXN0ZWRCeUNsaWVudElEIjoiM2UyOTcwMDYtMzAyZS00Yjg2LTkxNTEtNzdhZjM5ZGFiODQzI</vt:lpwstr>
  </property>
  <property fmtid="{D5CDD505-2E9C-101B-9397-08002B2CF9AE}" pid="48" name="rox_Meta26">
    <vt:lpwstr>iwibmJmIjoxNjgzMDMzNDI3LCJleHAiOjE2ODMwMzcwMjcsImlhdCI6MTY4MzAzMzQyNywiaXNzIjoicm9YdHJhIn0.AB5AVrYGuCqsPUy-TlCfXvt6LbjCE6ddL36u</vt:lpwstr>
  </property>
  <property fmtid="{D5CDD505-2E9C-101B-9397-08002B2CF9AE}" pid="49" name="rox_Meta27">
    <vt:lpwstr>LYe2kcI" /&gt;&lt;/fields&gt;</vt:lpwstr>
  </property>
  <property fmtid="{D5CDD505-2E9C-101B-9397-08002B2CF9AE}" pid="50" name="rox_Meta3">
    <vt:lpwstr>entyp" orderid="10" /&gt;&lt;Field id="rox_CreatedBy" caption="Erstellt" orderid="34" /&gt;&lt;Field id="rox_CreatedAt" caption="Erstellt v</vt:lpwstr>
  </property>
  <property fmtid="{D5CDD505-2E9C-101B-9397-08002B2CF9AE}" pid="51" name="rox_Meta4">
    <vt:lpwstr>on" orderid="33" /&gt;&lt;Field id="rox_UpdatedBy" caption="Geändert von" orderid="36" /&gt;&lt;Field id="rox_UpdatedAt" caption="Geändert</vt:lpwstr>
  </property>
  <property fmtid="{D5CDD505-2E9C-101B-9397-08002B2CF9AE}" pid="52" name="rox_Meta5">
    <vt:lpwstr>" orderid="35" /&gt;&lt;Field id="rox_DocPath" caption="Pfad" orderid="43" /&gt;&lt;Field id="rox_ParentDocTitle" caption="Ordner" orderid=</vt:lpwstr>
  </property>
  <property fmtid="{D5CDD505-2E9C-101B-9397-08002B2CF9AE}" pid="53" name="rox_Meta6">
    <vt:lpwstr>"44" /&gt;&lt;Field id="rox_FileName" caption="Dateiname" orderid="1" /&gt;&lt;Field id="rox_DokTypeKuerzel" caption="Dokumententypkürzel</vt:lpwstr>
  </property>
  <property fmtid="{D5CDD505-2E9C-101B-9397-08002B2CF9AE}" pid="54" name="rox_Meta7">
    <vt:lpwstr>" orderid="3" /&gt;&lt;Field id="rox_DokSchluessel" caption="Dokumentenschlüssel" orderid="4" /&gt;&lt;Field id="rox_Verfasser" caption="Ve</vt:lpwstr>
  </property>
  <property fmtid="{D5CDD505-2E9C-101B-9397-08002B2CF9AE}" pid="55" name="rox_Meta8">
    <vt:lpwstr>rfasser" orderid="5" /&gt;&lt;Field id="rox_TrafficLightProtocol" caption="Traffic Light Protocol" orderid="11" /&gt;&lt;Field id="rox_Wied</vt:lpwstr>
  </property>
  <property fmtid="{D5CDD505-2E9C-101B-9397-08002B2CF9AE}" pid="56" name="rox_Meta9">
    <vt:lpwstr>ervorlage" caption="Wiedervorlage" orderid="12" /&gt;&lt;Field id="rox_Bereich" caption="Bereichskürzel" orderid="13" /&gt;&lt;Field id="ro</vt:lpwstr>
  </property>
  <property fmtid="{D5CDD505-2E9C-101B-9397-08002B2CF9AE}" pid="57" name="rox_onkozert">
    <vt:lpwstr/>
  </property>
  <property fmtid="{D5CDD505-2E9C-101B-9397-08002B2CF9AE}" pid="58" name="rox_os">
    <vt:lpwstr/>
  </property>
  <property fmtid="{D5CDD505-2E9C-101B-9397-08002B2CF9AE}" pid="59" name="rox_ParentDocTitle">
    <vt:lpwstr>Vorlagen</vt:lpwstr>
  </property>
  <property fmtid="{D5CDD505-2E9C-101B-9397-08002B2CF9AE}" pid="60" name="rox_Revision">
    <vt:lpwstr>001/09.2016</vt:lpwstr>
  </property>
  <property fmtid="{D5CDD505-2E9C-101B-9397-08002B2CF9AE}" pid="61" name="rox_RoleB">
    <vt:lpwstr>Lörler, Petra - Petra.Loerler@uk-essen.de</vt:lpwstr>
  </property>
  <property fmtid="{D5CDD505-2E9C-101B-9397-08002B2CF9AE}" pid="62" name="rox_RoleE">
    <vt:lpwstr>GRUPPE: WPE verantwortlich</vt:lpwstr>
  </property>
  <property fmtid="{D5CDD505-2E9C-101B-9397-08002B2CF9AE}" pid="63" name="rox_RoleV">
    <vt:lpwstr>Lörler, Petra - Petra.Loerler@uk-essen.de</vt:lpwstr>
  </property>
  <property fmtid="{D5CDD505-2E9C-101B-9397-08002B2CF9AE}" pid="64" name="rox_sd">
    <vt:lpwstr/>
  </property>
  <property fmtid="{D5CDD505-2E9C-101B-9397-08002B2CF9AE}" pid="65" name="rox_Size">
    <vt:lpwstr>675720</vt:lpwstr>
  </property>
  <property fmtid="{D5CDD505-2E9C-101B-9397-08002B2CF9AE}" pid="66" name="rox_Status">
    <vt:lpwstr>freigegeben</vt:lpwstr>
  </property>
  <property fmtid="{D5CDD505-2E9C-101B-9397-08002B2CF9AE}" pid="67" name="rox_step_bearbeiter_d">
    <vt:lpwstr>15.09.2016</vt:lpwstr>
  </property>
  <property fmtid="{D5CDD505-2E9C-101B-9397-08002B2CF9AE}" pid="68" name="rox_step_bearbeiter_u">
    <vt:lpwstr>Schaefer, Gabriele</vt:lpwstr>
  </property>
  <property fmtid="{D5CDD505-2E9C-101B-9397-08002B2CF9AE}" pid="69" name="rox_Title">
    <vt:lpwstr>Vorlage PowerPoint wpe</vt:lpwstr>
  </property>
  <property fmtid="{D5CDD505-2E9C-101B-9397-08002B2CF9AE}" pid="70" name="rox_TrafficLightProtocol">
    <vt:lpwstr/>
  </property>
  <property fmtid="{D5CDD505-2E9C-101B-9397-08002B2CF9AE}" pid="71" name="rox_UpdatedAt">
    <vt:lpwstr>15.09.2016</vt:lpwstr>
  </property>
  <property fmtid="{D5CDD505-2E9C-101B-9397-08002B2CF9AE}" pid="72" name="rox_UpdatedBy">
    <vt:lpwstr>Schaefer, Gabriele</vt:lpwstr>
  </property>
  <property fmtid="{D5CDD505-2E9C-101B-9397-08002B2CF9AE}" pid="73" name="rox_Verfasser">
    <vt:lpwstr/>
  </property>
  <property fmtid="{D5CDD505-2E9C-101B-9397-08002B2CF9AE}" pid="74" name="rox_Wiedervorlage">
    <vt:lpwstr/>
  </property>
</Properties>
</file>